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60" r:id="rId5"/>
    <p:sldId id="261" r:id="rId6"/>
    <p:sldId id="262" r:id="rId7"/>
    <p:sldId id="263" r:id="rId8"/>
    <p:sldId id="267" r:id="rId9"/>
    <p:sldId id="268" r:id="rId10"/>
    <p:sldId id="264" r:id="rId11"/>
    <p:sldId id="269" r:id="rId12"/>
    <p:sldId id="265" r:id="rId13"/>
    <p:sldId id="266" r:id="rId14"/>
    <p:sldId id="270" r:id="rId15"/>
    <p:sldId id="271" r:id="rId16"/>
    <p:sldId id="272" r:id="rId17"/>
    <p:sldId id="273" r:id="rId18"/>
    <p:sldId id="274" r:id="rId19"/>
    <p:sldId id="259" r:id="rId20"/>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29-3-2019</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F1j1PXRq-I" TargetMode="External"/><Relationship Id="rId7" Type="http://schemas.openxmlformats.org/officeDocument/2006/relationships/image" Target="../media/image20.jpeg"/><Relationship Id="rId2" Type="http://schemas.openxmlformats.org/officeDocument/2006/relationships/hyperlink" Target="https://www.youtube.com/watch?v=umesL6OcZG8"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youtube.com/watch?feature=endscreen&amp;v=NOuuxVqAcqM&amp;NR=1" TargetMode="External"/><Relationship Id="rId4" Type="http://schemas.openxmlformats.org/officeDocument/2006/relationships/hyperlink" Target="http://www.youtube.com/watch?v=oI_ONptx2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fasstichting.nl/"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psychologische ontwikkeling van de mens</a:t>
            </a:r>
          </a:p>
        </p:txBody>
      </p:sp>
      <p:sp>
        <p:nvSpPr>
          <p:cNvPr id="3" name="Ondertitel 2"/>
          <p:cNvSpPr>
            <a:spLocks noGrp="1"/>
          </p:cNvSpPr>
          <p:nvPr>
            <p:ph type="subTitle" idx="1"/>
          </p:nvPr>
        </p:nvSpPr>
        <p:spPr/>
        <p:txBody>
          <a:bodyPr/>
          <a:lstStyle/>
          <a:p>
            <a:r>
              <a:rPr lang="nl-NL" dirty="0"/>
              <a:t>Hoofdstuk 1 De prenatale periode</a:t>
            </a:r>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a:p>
            <a:endParaRPr lang="nl-NL" dirty="0"/>
          </a:p>
        </p:txBody>
      </p:sp>
      <p:sp>
        <p:nvSpPr>
          <p:cNvPr id="3" name="Tijdelijke aanduiding voor tekst 2"/>
          <p:cNvSpPr>
            <a:spLocks noGrp="1"/>
          </p:cNvSpPr>
          <p:nvPr>
            <p:ph type="body" sz="quarter" idx="14"/>
          </p:nvPr>
        </p:nvSpPr>
        <p:spPr>
          <a:xfrm>
            <a:off x="1106526" y="2180861"/>
            <a:ext cx="4629448" cy="1248139"/>
          </a:xfrm>
        </p:spPr>
        <p:txBody>
          <a:bodyPr/>
          <a:lstStyle/>
          <a:p>
            <a:r>
              <a:rPr lang="nl-NL" dirty="0"/>
              <a:t>Tweede trimester (4-6 maand)</a:t>
            </a:r>
            <a:br>
              <a:rPr lang="nl-NL" dirty="0"/>
            </a:br>
            <a:r>
              <a:rPr lang="nl-NL" dirty="0"/>
              <a:t>16 weken (4 maanden)</a:t>
            </a:r>
            <a:br>
              <a:rPr lang="nl-NL" dirty="0"/>
            </a:br>
            <a:r>
              <a:rPr lang="nl-NL" dirty="0"/>
              <a:t>15 cm / 125 gram</a:t>
            </a:r>
          </a:p>
          <a:p>
            <a:pPr marL="0" indent="0">
              <a:buNone/>
            </a:pPr>
            <a:endParaRPr lang="nl-NL" dirty="0"/>
          </a:p>
        </p:txBody>
      </p:sp>
      <p:sp>
        <p:nvSpPr>
          <p:cNvPr id="4" name="Tijdelijke aanduiding voor tekst 3"/>
          <p:cNvSpPr>
            <a:spLocks noGrp="1"/>
          </p:cNvSpPr>
          <p:nvPr>
            <p:ph type="body" sz="quarter" idx="15"/>
          </p:nvPr>
        </p:nvSpPr>
        <p:spPr/>
        <p:txBody>
          <a:bodyPr/>
          <a:lstStyle/>
          <a:p>
            <a:r>
              <a:rPr lang="nl-NL" dirty="0"/>
              <a:t>Ontwikkeling van de mens</a:t>
            </a:r>
          </a:p>
        </p:txBody>
      </p:sp>
      <p:sp>
        <p:nvSpPr>
          <p:cNvPr id="5" name="Tijdelijke aanduiding voor tekst 2">
            <a:extLst>
              <a:ext uri="{FF2B5EF4-FFF2-40B4-BE49-F238E27FC236}">
                <a16:creationId xmlns:a16="http://schemas.microsoft.com/office/drawing/2014/main" id="{AEEB2823-BD92-4107-B9E6-92915586A225}"/>
              </a:ext>
            </a:extLst>
          </p:cNvPr>
          <p:cNvSpPr txBox="1">
            <a:spLocks/>
          </p:cNvSpPr>
          <p:nvPr/>
        </p:nvSpPr>
        <p:spPr>
          <a:xfrm>
            <a:off x="5735973" y="2180861"/>
            <a:ext cx="4629448" cy="76834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dirty="0"/>
              <a:t>Foetus bedekt met laagje donzig haar</a:t>
            </a:r>
          </a:p>
          <a:p>
            <a:r>
              <a:rPr lang="nl-NL" dirty="0"/>
              <a:t>Huidcellen maken huidsmeer (bescherming)</a:t>
            </a:r>
          </a:p>
          <a:p>
            <a:pPr marL="0" indent="0">
              <a:buFont typeface="Wingdings 2" panose="05020102010507070707" pitchFamily="18" charset="2"/>
              <a:buNone/>
            </a:pPr>
            <a:endParaRPr lang="nl-NL" dirty="0"/>
          </a:p>
        </p:txBody>
      </p:sp>
      <p:pic>
        <p:nvPicPr>
          <p:cNvPr id="6" name="Picture 6" descr="http://home.planet.nl/~gruit037/tamara/images/embryo11.jpg">
            <a:extLst>
              <a:ext uri="{FF2B5EF4-FFF2-40B4-BE49-F238E27FC236}">
                <a16:creationId xmlns:a16="http://schemas.microsoft.com/office/drawing/2014/main" id="{D4CAD01F-BDA1-40EA-B1ED-4B402F652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055" y="3381011"/>
            <a:ext cx="3063345" cy="29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home.planet.nl/~gruit037/tamara/images/plaatje_languno.jpg">
            <a:extLst>
              <a:ext uri="{FF2B5EF4-FFF2-40B4-BE49-F238E27FC236}">
                <a16:creationId xmlns:a16="http://schemas.microsoft.com/office/drawing/2014/main" id="{C2BC6E4D-CE24-447E-A6B2-39DB93BC4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709" y="3381011"/>
            <a:ext cx="2166159" cy="29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95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106526" y="2180861"/>
            <a:ext cx="4629448" cy="1248139"/>
          </a:xfrm>
        </p:spPr>
        <p:txBody>
          <a:bodyPr/>
          <a:lstStyle/>
          <a:p>
            <a:r>
              <a:rPr lang="nl-NL" dirty="0"/>
              <a:t>Derde trimester </a:t>
            </a:r>
            <a:br>
              <a:rPr lang="nl-NL" dirty="0"/>
            </a:br>
            <a:r>
              <a:rPr lang="nl-NL" dirty="0"/>
              <a:t>7 – 9 maanden</a:t>
            </a:r>
          </a:p>
        </p:txBody>
      </p:sp>
      <p:sp>
        <p:nvSpPr>
          <p:cNvPr id="4" name="Tijdelijke aanduiding voor tekst 3"/>
          <p:cNvSpPr>
            <a:spLocks noGrp="1"/>
          </p:cNvSpPr>
          <p:nvPr>
            <p:ph type="body" sz="quarter" idx="15"/>
          </p:nvPr>
        </p:nvSpPr>
        <p:spPr/>
        <p:txBody>
          <a:bodyPr/>
          <a:lstStyle/>
          <a:p>
            <a:r>
              <a:rPr lang="nl-NL" dirty="0"/>
              <a:t>Ontwikkeling van de mens</a:t>
            </a:r>
          </a:p>
        </p:txBody>
      </p:sp>
      <p:sp>
        <p:nvSpPr>
          <p:cNvPr id="5" name="Tijdelijke aanduiding voor tekst 2">
            <a:extLst>
              <a:ext uri="{FF2B5EF4-FFF2-40B4-BE49-F238E27FC236}">
                <a16:creationId xmlns:a16="http://schemas.microsoft.com/office/drawing/2014/main" id="{AEEB2823-BD92-4107-B9E6-92915586A225}"/>
              </a:ext>
            </a:extLst>
          </p:cNvPr>
          <p:cNvSpPr txBox="1">
            <a:spLocks/>
          </p:cNvSpPr>
          <p:nvPr/>
        </p:nvSpPr>
        <p:spPr>
          <a:xfrm>
            <a:off x="5735973" y="2180861"/>
            <a:ext cx="4629448" cy="124813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dirty="0"/>
              <a:t>7 </a:t>
            </a:r>
            <a:r>
              <a:rPr lang="nl-NL" dirty="0" err="1"/>
              <a:t>mnd</a:t>
            </a:r>
            <a:r>
              <a:rPr lang="nl-NL" dirty="0"/>
              <a:t>: 38 cm / 1300 gram</a:t>
            </a:r>
          </a:p>
          <a:p>
            <a:r>
              <a:rPr lang="nl-NL" dirty="0"/>
              <a:t>8 </a:t>
            </a:r>
            <a:r>
              <a:rPr lang="nl-NL" dirty="0" err="1"/>
              <a:t>mnd</a:t>
            </a:r>
            <a:r>
              <a:rPr lang="nl-NL" dirty="0"/>
              <a:t>: 40 cm / 2500 gram</a:t>
            </a:r>
          </a:p>
          <a:p>
            <a:r>
              <a:rPr lang="nl-NL" dirty="0"/>
              <a:t>9 </a:t>
            </a:r>
            <a:r>
              <a:rPr lang="nl-NL" dirty="0" err="1"/>
              <a:t>mnd</a:t>
            </a:r>
            <a:r>
              <a:rPr lang="nl-NL" dirty="0"/>
              <a:t> 3000 – 4000 gram</a:t>
            </a:r>
          </a:p>
          <a:p>
            <a:r>
              <a:rPr lang="nl-NL" dirty="0"/>
              <a:t>Foetus ligt steeds vaker met hoofdje naar beneden</a:t>
            </a:r>
          </a:p>
          <a:p>
            <a:pPr marL="0" indent="0">
              <a:buFont typeface="Wingdings 2" panose="05020102010507070707" pitchFamily="18" charset="2"/>
              <a:buNone/>
            </a:pPr>
            <a:endParaRPr lang="nl-NL" dirty="0"/>
          </a:p>
        </p:txBody>
      </p:sp>
      <p:pic>
        <p:nvPicPr>
          <p:cNvPr id="9" name="Picture 8" descr="http://home.planet.nl/~gruit037/tamara/images/7_maanden2.jpg">
            <a:extLst>
              <a:ext uri="{FF2B5EF4-FFF2-40B4-BE49-F238E27FC236}">
                <a16:creationId xmlns:a16="http://schemas.microsoft.com/office/drawing/2014/main" id="{7ADFD07A-B96A-4DEB-842E-8AA55DBF3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063" y="3841488"/>
            <a:ext cx="3013604" cy="246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oto 10b">
            <a:extLst>
              <a:ext uri="{FF2B5EF4-FFF2-40B4-BE49-F238E27FC236}">
                <a16:creationId xmlns:a16="http://schemas.microsoft.com/office/drawing/2014/main" id="{FADC9B44-EF67-4E17-BADD-7D02111B0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547" y="2976296"/>
            <a:ext cx="2759386" cy="276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ekst 6">
            <a:extLst>
              <a:ext uri="{FF2B5EF4-FFF2-40B4-BE49-F238E27FC236}">
                <a16:creationId xmlns:a16="http://schemas.microsoft.com/office/drawing/2014/main" id="{5FFBCFE6-6979-4F7E-B56F-7854AB62DF88}"/>
              </a:ext>
            </a:extLst>
          </p:cNvPr>
          <p:cNvSpPr>
            <a:spLocks noGrp="1"/>
          </p:cNvSpPr>
          <p:nvPr>
            <p:ph type="body" sz="quarter" idx="13"/>
          </p:nvPr>
        </p:nvSpPr>
        <p:spPr/>
        <p:txBody>
          <a:bodyPr/>
          <a:lstStyle/>
          <a:p>
            <a:r>
              <a:rPr lang="nl-NL" dirty="0"/>
              <a:t>Hoofdstuk 1 De prenatale periode</a:t>
            </a:r>
          </a:p>
          <a:p>
            <a:endParaRPr lang="nl-NL" dirty="0"/>
          </a:p>
        </p:txBody>
      </p:sp>
    </p:spTree>
    <p:extLst>
      <p:ext uri="{BB962C8B-B14F-4D97-AF65-F5344CB8AC3E}">
        <p14:creationId xmlns:p14="http://schemas.microsoft.com/office/powerpoint/2010/main" val="575637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p:txBody>
      </p:sp>
      <p:sp>
        <p:nvSpPr>
          <p:cNvPr id="3" name="Tijdelijke aanduiding voor tekst 2"/>
          <p:cNvSpPr>
            <a:spLocks noGrp="1"/>
          </p:cNvSpPr>
          <p:nvPr>
            <p:ph type="body" sz="quarter" idx="14"/>
          </p:nvPr>
        </p:nvSpPr>
        <p:spPr/>
        <p:txBody>
          <a:bodyPr/>
          <a:lstStyle/>
          <a:p>
            <a:r>
              <a:rPr lang="nl-NL" altLang="en-US" dirty="0"/>
              <a:t>Eerste trimester </a:t>
            </a:r>
            <a:r>
              <a:rPr lang="nl-NL" altLang="en-US" i="1" dirty="0"/>
              <a:t>(embryonale fase)</a:t>
            </a:r>
          </a:p>
          <a:p>
            <a:pPr lvl="1"/>
            <a:r>
              <a:rPr lang="nl-NL" altLang="en-US" dirty="0"/>
              <a:t>Twee periodes: </a:t>
            </a:r>
          </a:p>
          <a:p>
            <a:pPr lvl="2"/>
            <a:r>
              <a:rPr lang="nl-NL" altLang="en-US" dirty="0"/>
              <a:t>eerste 2 weken: GERMINALE fase</a:t>
            </a:r>
          </a:p>
          <a:p>
            <a:pPr lvl="2"/>
            <a:r>
              <a:rPr lang="nl-NL" altLang="en-US" dirty="0"/>
              <a:t>Volgende 6 tot 10 weken</a:t>
            </a:r>
          </a:p>
          <a:p>
            <a:pPr lvl="1">
              <a:buFont typeface="Wingdings" panose="05000000000000000000" pitchFamily="2" charset="2"/>
              <a:buNone/>
            </a:pPr>
            <a:endParaRPr lang="nl-NL" altLang="en-US" dirty="0"/>
          </a:p>
          <a:p>
            <a:r>
              <a:rPr lang="nl-NL" altLang="en-US" dirty="0"/>
              <a:t>Tweede trimester</a:t>
            </a:r>
          </a:p>
          <a:p>
            <a:pPr lvl="1"/>
            <a:r>
              <a:rPr lang="nl-NL" altLang="en-US" dirty="0"/>
              <a:t>de 4e tot en met 6e maand</a:t>
            </a:r>
          </a:p>
          <a:p>
            <a:pPr lvl="1">
              <a:buFont typeface="Wingdings" panose="05000000000000000000" pitchFamily="2" charset="2"/>
              <a:buNone/>
            </a:pPr>
            <a:endParaRPr lang="nl-NL" altLang="en-US" dirty="0"/>
          </a:p>
          <a:p>
            <a:r>
              <a:rPr lang="nl-NL" altLang="en-US" dirty="0"/>
              <a:t>Derde trimester</a:t>
            </a:r>
          </a:p>
          <a:p>
            <a:pPr lvl="1"/>
            <a:r>
              <a:rPr lang="nl-NL" altLang="en-US" dirty="0"/>
              <a:t>Laatste 3 maanden</a:t>
            </a:r>
          </a:p>
          <a:p>
            <a:endParaRPr lang="nl-NL" dirty="0"/>
          </a:p>
        </p:txBody>
      </p:sp>
      <p:sp>
        <p:nvSpPr>
          <p:cNvPr id="4" name="Tijdelijke aanduiding voor tekst 3"/>
          <p:cNvSpPr>
            <a:spLocks noGrp="1"/>
          </p:cNvSpPr>
          <p:nvPr>
            <p:ph type="body" sz="quarter" idx="15"/>
          </p:nvPr>
        </p:nvSpPr>
        <p:spPr/>
        <p:txBody>
          <a:bodyPr/>
          <a:lstStyle/>
          <a:p>
            <a:r>
              <a:rPr lang="nl-NL" altLang="en-US" sz="4800" b="1" dirty="0"/>
              <a:t>Prenatale fase</a:t>
            </a:r>
            <a:endParaRPr lang="nl-NL" dirty="0"/>
          </a:p>
        </p:txBody>
      </p:sp>
      <p:pic>
        <p:nvPicPr>
          <p:cNvPr id="6" name="Afbeelding 5">
            <a:extLst>
              <a:ext uri="{FF2B5EF4-FFF2-40B4-BE49-F238E27FC236}">
                <a16:creationId xmlns:a16="http://schemas.microsoft.com/office/drawing/2014/main" id="{1B199C13-C0AB-4850-AA63-1EF7DC7E24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596" y="2180861"/>
            <a:ext cx="4164872" cy="3017672"/>
          </a:xfrm>
          <a:prstGeom prst="rect">
            <a:avLst/>
          </a:prstGeom>
        </p:spPr>
      </p:pic>
    </p:spTree>
    <p:extLst>
      <p:ext uri="{BB962C8B-B14F-4D97-AF65-F5344CB8AC3E}">
        <p14:creationId xmlns:p14="http://schemas.microsoft.com/office/powerpoint/2010/main" val="404532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p:txBody>
      </p:sp>
      <p:sp>
        <p:nvSpPr>
          <p:cNvPr id="3" name="Tijdelijke aanduiding voor tekst 2"/>
          <p:cNvSpPr>
            <a:spLocks noGrp="1"/>
          </p:cNvSpPr>
          <p:nvPr>
            <p:ph type="body" sz="quarter" idx="14"/>
          </p:nvPr>
        </p:nvSpPr>
        <p:spPr/>
        <p:txBody>
          <a:bodyPr/>
          <a:lstStyle/>
          <a:p>
            <a:pPr marL="36000">
              <a:lnSpc>
                <a:spcPct val="150000"/>
              </a:lnSpc>
            </a:pPr>
            <a:r>
              <a:rPr lang="nl-NL" dirty="0" err="1">
                <a:hlinkClick r:id="rId2"/>
              </a:rPr>
              <a:t>Rooting</a:t>
            </a:r>
            <a:r>
              <a:rPr lang="nl-NL" dirty="0">
                <a:hlinkClick r:id="rId2"/>
              </a:rPr>
              <a:t> reflex en </a:t>
            </a:r>
            <a:r>
              <a:rPr lang="nl-NL" dirty="0" err="1">
                <a:hlinkClick r:id="rId2"/>
              </a:rPr>
              <a:t>sucking</a:t>
            </a:r>
            <a:r>
              <a:rPr lang="nl-NL" dirty="0">
                <a:hlinkClick r:id="rId2"/>
              </a:rPr>
              <a:t> reflex</a:t>
            </a:r>
            <a:endParaRPr lang="nl-NL" dirty="0"/>
          </a:p>
          <a:p>
            <a:pPr marL="36000">
              <a:lnSpc>
                <a:spcPct val="150000"/>
              </a:lnSpc>
            </a:pPr>
            <a:r>
              <a:rPr lang="nl-NL" dirty="0"/>
              <a:t> </a:t>
            </a:r>
            <a:r>
              <a:rPr lang="nl-NL" dirty="0" err="1">
                <a:hlinkClick r:id="rId3"/>
              </a:rPr>
              <a:t>Palmar</a:t>
            </a:r>
            <a:r>
              <a:rPr lang="nl-NL" dirty="0">
                <a:hlinkClick r:id="rId3"/>
              </a:rPr>
              <a:t> reflex of grijpreflex</a:t>
            </a:r>
            <a:endParaRPr lang="nl-NL" dirty="0"/>
          </a:p>
          <a:p>
            <a:pPr marL="36000">
              <a:lnSpc>
                <a:spcPct val="150000"/>
              </a:lnSpc>
            </a:pPr>
            <a:r>
              <a:rPr lang="nl-NL" dirty="0" err="1">
                <a:hlinkClick r:id="rId4"/>
              </a:rPr>
              <a:t>Plantar</a:t>
            </a:r>
            <a:r>
              <a:rPr lang="nl-NL" dirty="0">
                <a:hlinkClick r:id="rId4"/>
              </a:rPr>
              <a:t> reflex of </a:t>
            </a:r>
            <a:r>
              <a:rPr lang="nl-NL" dirty="0" err="1">
                <a:hlinkClick r:id="rId4"/>
              </a:rPr>
              <a:t>Babinskyreflex</a:t>
            </a:r>
            <a:endParaRPr lang="nl-NL" dirty="0"/>
          </a:p>
          <a:p>
            <a:pPr marL="36000">
              <a:lnSpc>
                <a:spcPct val="150000"/>
              </a:lnSpc>
            </a:pPr>
            <a:r>
              <a:rPr lang="nl-NL" dirty="0">
                <a:hlinkClick r:id="rId5"/>
              </a:rPr>
              <a:t>Mororeflex</a:t>
            </a:r>
            <a:r>
              <a:rPr lang="nl-NL" dirty="0"/>
              <a:t>                 </a:t>
            </a:r>
          </a:p>
          <a:p>
            <a:pPr marL="36000">
              <a:lnSpc>
                <a:spcPct val="150000"/>
              </a:lnSpc>
            </a:pPr>
            <a:r>
              <a:rPr lang="nl-NL" dirty="0"/>
              <a:t>Uterine withdrawal reflex</a:t>
            </a:r>
          </a:p>
          <a:p>
            <a:pPr marL="36000">
              <a:lnSpc>
                <a:spcPct val="150000"/>
              </a:lnSpc>
            </a:pPr>
            <a:r>
              <a:rPr lang="nl-NL" dirty="0"/>
              <a:t>Asymmetrische tonische nekreflex</a:t>
            </a:r>
          </a:p>
          <a:p>
            <a:pPr marL="36000">
              <a:lnSpc>
                <a:spcPct val="150000"/>
              </a:lnSpc>
            </a:pPr>
            <a:r>
              <a:rPr lang="nl-NL" dirty="0" err="1"/>
              <a:t>Spinal</a:t>
            </a:r>
            <a:r>
              <a:rPr lang="nl-NL" dirty="0"/>
              <a:t> galant reflex</a:t>
            </a:r>
          </a:p>
          <a:p>
            <a:pPr marL="36000">
              <a:lnSpc>
                <a:spcPct val="150000"/>
              </a:lnSpc>
            </a:pPr>
            <a:r>
              <a:rPr lang="nl-NL" dirty="0"/>
              <a:t>Tonische </a:t>
            </a:r>
            <a:r>
              <a:rPr lang="nl-NL" dirty="0" err="1"/>
              <a:t>labyrinth</a:t>
            </a:r>
            <a:r>
              <a:rPr lang="nl-NL" dirty="0"/>
              <a:t>(</a:t>
            </a:r>
            <a:r>
              <a:rPr lang="nl-NL" dirty="0" err="1"/>
              <a:t>ine</a:t>
            </a:r>
            <a:r>
              <a:rPr lang="nl-NL" dirty="0"/>
              <a:t>) reflex </a:t>
            </a:r>
            <a:r>
              <a:rPr lang="nl-NL" dirty="0" err="1"/>
              <a:t>forewards</a:t>
            </a:r>
            <a:endParaRPr lang="nl-NL" dirty="0"/>
          </a:p>
          <a:p>
            <a:endParaRPr lang="nl-NL" dirty="0"/>
          </a:p>
        </p:txBody>
      </p:sp>
      <p:sp>
        <p:nvSpPr>
          <p:cNvPr id="4" name="Tijdelijke aanduiding voor tekst 3"/>
          <p:cNvSpPr>
            <a:spLocks noGrp="1"/>
          </p:cNvSpPr>
          <p:nvPr>
            <p:ph type="body" sz="quarter" idx="15"/>
          </p:nvPr>
        </p:nvSpPr>
        <p:spPr/>
        <p:txBody>
          <a:bodyPr/>
          <a:lstStyle/>
          <a:p>
            <a:r>
              <a:rPr lang="nl-NL" altLang="en-US" dirty="0"/>
              <a:t>Reflexen</a:t>
            </a:r>
            <a:endParaRPr lang="nl-NL" dirty="0"/>
          </a:p>
        </p:txBody>
      </p:sp>
      <p:sp>
        <p:nvSpPr>
          <p:cNvPr id="5" name="Tekstvak 4">
            <a:extLst>
              <a:ext uri="{FF2B5EF4-FFF2-40B4-BE49-F238E27FC236}">
                <a16:creationId xmlns:a16="http://schemas.microsoft.com/office/drawing/2014/main" id="{826935AF-12D0-420B-B2BA-0D7F36E96D29}"/>
              </a:ext>
            </a:extLst>
          </p:cNvPr>
          <p:cNvSpPr txBox="1">
            <a:spLocks noChangeArrowheads="1"/>
          </p:cNvSpPr>
          <p:nvPr/>
        </p:nvSpPr>
        <p:spPr bwMode="auto">
          <a:xfrm rot="20602857" flipH="1">
            <a:off x="6137275" y="1104900"/>
            <a:ext cx="208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en-US" sz="1800" b="0" dirty="0">
                <a:latin typeface="Arial" panose="020B0604020202020204" pitchFamily="34" charset="0"/>
              </a:rPr>
              <a:t>Kenmerken…</a:t>
            </a:r>
          </a:p>
        </p:txBody>
      </p:sp>
      <p:sp>
        <p:nvSpPr>
          <p:cNvPr id="7" name="Tekstvak 11">
            <a:extLst>
              <a:ext uri="{FF2B5EF4-FFF2-40B4-BE49-F238E27FC236}">
                <a16:creationId xmlns:a16="http://schemas.microsoft.com/office/drawing/2014/main" id="{88E4EEED-688F-4188-B635-95BB64A3DDB4}"/>
              </a:ext>
            </a:extLst>
          </p:cNvPr>
          <p:cNvSpPr txBox="1">
            <a:spLocks noChangeArrowheads="1"/>
          </p:cNvSpPr>
          <p:nvPr/>
        </p:nvSpPr>
        <p:spPr bwMode="auto">
          <a:xfrm rot="604149">
            <a:off x="6516688" y="5734050"/>
            <a:ext cx="3071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en-US" sz="1800" b="0">
                <a:latin typeface="Arial" panose="020B0604020202020204" pitchFamily="34" charset="0"/>
              </a:rPr>
              <a:t>Voorbeelden op video….</a:t>
            </a:r>
          </a:p>
        </p:txBody>
      </p:sp>
      <p:pic>
        <p:nvPicPr>
          <p:cNvPr id="9" name="Afbeelding 8">
            <a:extLst>
              <a:ext uri="{FF2B5EF4-FFF2-40B4-BE49-F238E27FC236}">
                <a16:creationId xmlns:a16="http://schemas.microsoft.com/office/drawing/2014/main" id="{4E1143A0-E8FB-4E0A-B219-EB481D5DE2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0797" y="1095151"/>
            <a:ext cx="3540394" cy="2363216"/>
          </a:xfrm>
          <a:prstGeom prst="rect">
            <a:avLst/>
          </a:prstGeom>
        </p:spPr>
      </p:pic>
      <p:pic>
        <p:nvPicPr>
          <p:cNvPr id="11" name="Afbeelding 10">
            <a:extLst>
              <a:ext uri="{FF2B5EF4-FFF2-40B4-BE49-F238E27FC236}">
                <a16:creationId xmlns:a16="http://schemas.microsoft.com/office/drawing/2014/main" id="{B6017201-074D-4365-BF25-C0CBB0549D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7374" y="2853440"/>
            <a:ext cx="3544191" cy="2363216"/>
          </a:xfrm>
          <a:prstGeom prst="rect">
            <a:avLst/>
          </a:prstGeom>
        </p:spPr>
      </p:pic>
    </p:spTree>
    <p:extLst>
      <p:ext uri="{BB962C8B-B14F-4D97-AF65-F5344CB8AC3E}">
        <p14:creationId xmlns:p14="http://schemas.microsoft.com/office/powerpoint/2010/main" val="396492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altLang="en-US" dirty="0"/>
              <a:t>Is de baarmoeder een veilige plek?</a:t>
            </a:r>
          </a:p>
          <a:p>
            <a:r>
              <a:rPr lang="nl-NL" dirty="0"/>
              <a:t>Wat is de rol van de placenta?</a:t>
            </a:r>
          </a:p>
          <a:p>
            <a:endParaRPr lang="nl-NL" dirty="0"/>
          </a:p>
        </p:txBody>
      </p:sp>
      <p:sp>
        <p:nvSpPr>
          <p:cNvPr id="4" name="Tijdelijke aanduiding voor tekst 3"/>
          <p:cNvSpPr>
            <a:spLocks noGrp="1"/>
          </p:cNvSpPr>
          <p:nvPr>
            <p:ph type="body" sz="quarter" idx="15"/>
          </p:nvPr>
        </p:nvSpPr>
        <p:spPr/>
        <p:txBody>
          <a:bodyPr/>
          <a:lstStyle/>
          <a:p>
            <a:r>
              <a:rPr lang="nl-NL" altLang="en-US" dirty="0"/>
              <a:t>Teratogenen?!</a:t>
            </a:r>
            <a:endParaRPr lang="nl-NL" dirty="0"/>
          </a:p>
        </p:txBody>
      </p:sp>
      <p:pic>
        <p:nvPicPr>
          <p:cNvPr id="5" name="Picture 2">
            <a:extLst>
              <a:ext uri="{FF2B5EF4-FFF2-40B4-BE49-F238E27FC236}">
                <a16:creationId xmlns:a16="http://schemas.microsoft.com/office/drawing/2014/main" id="{D4849A3B-2010-488C-8FE2-1A59A9AC4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69" t="5051" r="1691" b="3030"/>
          <a:stretch>
            <a:fillRect/>
          </a:stretch>
        </p:blipFill>
        <p:spPr>
          <a:xfrm>
            <a:off x="6947942" y="869196"/>
            <a:ext cx="3516858" cy="5614634"/>
          </a:xfrm>
          <a:prstGeom prst="rect">
            <a:avLst/>
          </a:prstGeom>
          <a:noFill/>
        </p:spPr>
      </p:pic>
      <p:sp>
        <p:nvSpPr>
          <p:cNvPr id="8" name="Tijdelijke aanduiding voor tekst 7">
            <a:extLst>
              <a:ext uri="{FF2B5EF4-FFF2-40B4-BE49-F238E27FC236}">
                <a16:creationId xmlns:a16="http://schemas.microsoft.com/office/drawing/2014/main" id="{80D7A987-C71E-4A3A-B716-1B65F20EF6BF}"/>
              </a:ext>
            </a:extLst>
          </p:cNvPr>
          <p:cNvSpPr>
            <a:spLocks noGrp="1"/>
          </p:cNvSpPr>
          <p:nvPr>
            <p:ph type="body" sz="quarter" idx="13"/>
          </p:nvPr>
        </p:nvSpPr>
        <p:spPr/>
        <p:txBody>
          <a:bodyPr/>
          <a:lstStyle/>
          <a:p>
            <a:r>
              <a:rPr lang="nl-NL" dirty="0"/>
              <a:t>Hoofdstuk 1 De prenatale periode</a:t>
            </a:r>
          </a:p>
        </p:txBody>
      </p:sp>
      <p:pic>
        <p:nvPicPr>
          <p:cNvPr id="7" name="Afbeelding 6">
            <a:extLst>
              <a:ext uri="{FF2B5EF4-FFF2-40B4-BE49-F238E27FC236}">
                <a16:creationId xmlns:a16="http://schemas.microsoft.com/office/drawing/2014/main" id="{CC5C09D9-3513-4F8C-AACC-F719174C8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672" y="3385245"/>
            <a:ext cx="3810000" cy="2540000"/>
          </a:xfrm>
          <a:prstGeom prst="rect">
            <a:avLst/>
          </a:prstGeom>
        </p:spPr>
      </p:pic>
    </p:spTree>
    <p:extLst>
      <p:ext uri="{BB962C8B-B14F-4D97-AF65-F5344CB8AC3E}">
        <p14:creationId xmlns:p14="http://schemas.microsoft.com/office/powerpoint/2010/main" val="99099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 Hoofdstuk 1 De prenatale periode</a:t>
            </a:r>
          </a:p>
        </p:txBody>
      </p:sp>
      <p:sp>
        <p:nvSpPr>
          <p:cNvPr id="3" name="Tijdelijke aanduiding voor tekst 2"/>
          <p:cNvSpPr>
            <a:spLocks noGrp="1"/>
          </p:cNvSpPr>
          <p:nvPr>
            <p:ph type="body" sz="quarter" idx="14"/>
          </p:nvPr>
        </p:nvSpPr>
        <p:spPr/>
        <p:txBody>
          <a:bodyPr/>
          <a:lstStyle/>
          <a:p>
            <a:r>
              <a:rPr lang="nl-NL" dirty="0"/>
              <a:t>Teratogene stof = Thalidomide </a:t>
            </a:r>
          </a:p>
          <a:p>
            <a:endParaRPr lang="nl-NL" dirty="0"/>
          </a:p>
        </p:txBody>
      </p:sp>
      <p:sp>
        <p:nvSpPr>
          <p:cNvPr id="4" name="Tijdelijke aanduiding voor tekst 3"/>
          <p:cNvSpPr>
            <a:spLocks noGrp="1"/>
          </p:cNvSpPr>
          <p:nvPr>
            <p:ph type="body" sz="quarter" idx="15"/>
          </p:nvPr>
        </p:nvSpPr>
        <p:spPr/>
        <p:txBody>
          <a:bodyPr/>
          <a:lstStyle/>
          <a:p>
            <a:r>
              <a:rPr lang="nl-NL" altLang="en-US" dirty="0"/>
              <a:t>Softenonkinderen</a:t>
            </a:r>
            <a:endParaRPr lang="nl-NL" dirty="0"/>
          </a:p>
        </p:txBody>
      </p:sp>
      <p:pic>
        <p:nvPicPr>
          <p:cNvPr id="5" name="Picture 7">
            <a:extLst>
              <a:ext uri="{FF2B5EF4-FFF2-40B4-BE49-F238E27FC236}">
                <a16:creationId xmlns:a16="http://schemas.microsoft.com/office/drawing/2014/main" id="{B04987EF-5B4F-4BCC-80EA-EC8F486BE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700" y="2912004"/>
            <a:ext cx="21224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1228056780-820">
            <a:extLst>
              <a:ext uri="{FF2B5EF4-FFF2-40B4-BE49-F238E27FC236}">
                <a16:creationId xmlns:a16="http://schemas.microsoft.com/office/drawing/2014/main" id="{B224122E-633C-4647-9CC4-886F919C7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2912004"/>
            <a:ext cx="17748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b254aa73-3060-4961-ada5-ac0410f31cdc_72136321%20(1)_opt">
            <a:extLst>
              <a:ext uri="{FF2B5EF4-FFF2-40B4-BE49-F238E27FC236}">
                <a16:creationId xmlns:a16="http://schemas.microsoft.com/office/drawing/2014/main" id="{1FA56992-5E86-4B5C-B2EA-0165D8592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988" y="2912004"/>
            <a:ext cx="19256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44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Teratogene stof = alcohol</a:t>
            </a:r>
          </a:p>
          <a:p>
            <a:r>
              <a:rPr lang="nl-NL" altLang="en-US" sz="2000" i="1" dirty="0"/>
              <a:t>Leven met FAS: (Willem; 9 Jaar) </a:t>
            </a:r>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endParaRPr lang="nl-NL" altLang="en-US" sz="2000" i="1" dirty="0"/>
          </a:p>
          <a:p>
            <a:pPr algn="ctr">
              <a:lnSpc>
                <a:spcPct val="80000"/>
              </a:lnSpc>
              <a:buNone/>
              <a:defRPr/>
            </a:pPr>
            <a:r>
              <a:rPr lang="nl-NL" altLang="en-US" sz="2000" i="1" dirty="0"/>
              <a:t>“Het is heel slecht om FAS te hebben.</a:t>
            </a:r>
          </a:p>
          <a:p>
            <a:pPr algn="ctr">
              <a:lnSpc>
                <a:spcPct val="80000"/>
              </a:lnSpc>
              <a:buNone/>
              <a:defRPr/>
            </a:pPr>
            <a:r>
              <a:rPr lang="nl-NL" altLang="en-US" sz="2000" i="1" dirty="0"/>
              <a:t>Want ik word ziek heel veel en ik heb heel veel nachtmerries</a:t>
            </a:r>
          </a:p>
          <a:p>
            <a:pPr algn="ctr">
              <a:lnSpc>
                <a:spcPct val="80000"/>
              </a:lnSpc>
              <a:buNone/>
              <a:defRPr/>
            </a:pPr>
            <a:r>
              <a:rPr lang="nl-NL" altLang="en-US" sz="2000" i="1" dirty="0"/>
              <a:t>Ik wou dat mijn moeder geen alcohol gedronken heeft wanneer ik in haar buik zat.”</a:t>
            </a:r>
            <a:br>
              <a:rPr lang="nl-NL" altLang="en-US" sz="2000" i="1" dirty="0"/>
            </a:br>
            <a:r>
              <a:rPr lang="nl-NL" altLang="en-US" sz="2000" i="1" dirty="0"/>
              <a:t>Bron: </a:t>
            </a:r>
            <a:r>
              <a:rPr lang="nl-NL" altLang="en-US" sz="2000" i="1" dirty="0">
                <a:hlinkClick r:id="rId2"/>
              </a:rPr>
              <a:t>www.fasstichting.</a:t>
            </a:r>
            <a:endParaRPr lang="nl-NL" altLang="en-US" sz="2000" i="1" dirty="0"/>
          </a:p>
          <a:p>
            <a:endParaRPr lang="nl-NL" dirty="0"/>
          </a:p>
        </p:txBody>
      </p:sp>
      <p:sp>
        <p:nvSpPr>
          <p:cNvPr id="4" name="Tijdelijke aanduiding voor tekst 3"/>
          <p:cNvSpPr>
            <a:spLocks noGrp="1"/>
          </p:cNvSpPr>
          <p:nvPr>
            <p:ph type="body" sz="quarter" idx="15"/>
          </p:nvPr>
        </p:nvSpPr>
        <p:spPr/>
        <p:txBody>
          <a:bodyPr/>
          <a:lstStyle/>
          <a:p>
            <a:r>
              <a:rPr lang="nl-NL" altLang="en-US" dirty="0"/>
              <a:t>FAS = foetaal alcohol syndroom</a:t>
            </a:r>
            <a:endParaRPr lang="nl-NL" dirty="0"/>
          </a:p>
        </p:txBody>
      </p:sp>
      <p:pic>
        <p:nvPicPr>
          <p:cNvPr id="5" name="Picture 4">
            <a:extLst>
              <a:ext uri="{FF2B5EF4-FFF2-40B4-BE49-F238E27FC236}">
                <a16:creationId xmlns:a16="http://schemas.microsoft.com/office/drawing/2014/main" id="{679D5519-699D-4955-AABA-5DC015985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475" y="2061104"/>
            <a:ext cx="221773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442bfc70009f46e2f11d0e29dc0d7f79">
            <a:extLst>
              <a:ext uri="{FF2B5EF4-FFF2-40B4-BE49-F238E27FC236}">
                <a16:creationId xmlns:a16="http://schemas.microsoft.com/office/drawing/2014/main" id="{F5F19AEC-6B93-4383-B7CB-84D7CE160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763" y="1989667"/>
            <a:ext cx="2686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tekst 7">
            <a:extLst>
              <a:ext uri="{FF2B5EF4-FFF2-40B4-BE49-F238E27FC236}">
                <a16:creationId xmlns:a16="http://schemas.microsoft.com/office/drawing/2014/main" id="{4F75524D-CA58-4350-A193-F0770B83E255}"/>
              </a:ext>
            </a:extLst>
          </p:cNvPr>
          <p:cNvSpPr>
            <a:spLocks noGrp="1"/>
          </p:cNvSpPr>
          <p:nvPr>
            <p:ph type="body" sz="quarter" idx="13"/>
          </p:nvPr>
        </p:nvSpPr>
        <p:spPr/>
        <p:txBody>
          <a:bodyPr/>
          <a:lstStyle/>
          <a:p>
            <a:r>
              <a:rPr lang="nl-NL" dirty="0"/>
              <a:t>Hoofdstuk 1 De prenatale periode</a:t>
            </a:r>
          </a:p>
        </p:txBody>
      </p:sp>
    </p:spTree>
    <p:extLst>
      <p:ext uri="{BB962C8B-B14F-4D97-AF65-F5344CB8AC3E}">
        <p14:creationId xmlns:p14="http://schemas.microsoft.com/office/powerpoint/2010/main" val="409005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dirty="0"/>
              <a:t>Ondervoeding</a:t>
            </a:r>
          </a:p>
          <a:p>
            <a:r>
              <a:rPr lang="nl-NL" dirty="0"/>
              <a:t>Chemicaliën en stralingsgevaar</a:t>
            </a:r>
          </a:p>
          <a:p>
            <a:r>
              <a:rPr lang="nl-NL" dirty="0"/>
              <a:t>Ongelukken</a:t>
            </a:r>
          </a:p>
          <a:p>
            <a:r>
              <a:rPr lang="nl-NL" dirty="0"/>
              <a:t>Infecties</a:t>
            </a:r>
          </a:p>
          <a:p>
            <a:r>
              <a:rPr lang="nl-NL" dirty="0"/>
              <a:t>Zware stress</a:t>
            </a:r>
          </a:p>
          <a:p>
            <a:r>
              <a:rPr lang="nl-NL" dirty="0"/>
              <a:t>De leeftijd van de moeder</a:t>
            </a:r>
          </a:p>
          <a:p>
            <a:r>
              <a:rPr lang="nl-NL" dirty="0"/>
              <a:t>De leeftijd van de vader </a:t>
            </a:r>
          </a:p>
          <a:p>
            <a:r>
              <a:rPr lang="nl-NL" dirty="0"/>
              <a:t>Sigaretten </a:t>
            </a:r>
          </a:p>
          <a:p>
            <a:endParaRPr lang="nl-NL" dirty="0"/>
          </a:p>
        </p:txBody>
      </p:sp>
      <p:sp>
        <p:nvSpPr>
          <p:cNvPr id="4" name="Tijdelijke aanduiding voor tekst 3"/>
          <p:cNvSpPr>
            <a:spLocks noGrp="1"/>
          </p:cNvSpPr>
          <p:nvPr>
            <p:ph type="body" sz="quarter" idx="15"/>
          </p:nvPr>
        </p:nvSpPr>
        <p:spPr/>
        <p:txBody>
          <a:bodyPr/>
          <a:lstStyle/>
          <a:p>
            <a:r>
              <a:rPr lang="nl-NL" altLang="en-US" dirty="0"/>
              <a:t>Meer teratogenen…</a:t>
            </a:r>
            <a:endParaRPr lang="nl-NL" dirty="0"/>
          </a:p>
        </p:txBody>
      </p:sp>
      <p:sp>
        <p:nvSpPr>
          <p:cNvPr id="6" name="Tijdelijke aanduiding voor tekst 5">
            <a:extLst>
              <a:ext uri="{FF2B5EF4-FFF2-40B4-BE49-F238E27FC236}">
                <a16:creationId xmlns:a16="http://schemas.microsoft.com/office/drawing/2014/main" id="{24B65710-442C-4D23-9AA4-080B00A931D0}"/>
              </a:ext>
            </a:extLst>
          </p:cNvPr>
          <p:cNvSpPr>
            <a:spLocks noGrp="1"/>
          </p:cNvSpPr>
          <p:nvPr>
            <p:ph type="body" sz="quarter" idx="13"/>
          </p:nvPr>
        </p:nvSpPr>
        <p:spPr/>
        <p:txBody>
          <a:bodyPr/>
          <a:lstStyle/>
          <a:p>
            <a:r>
              <a:rPr lang="nl-NL" dirty="0"/>
              <a:t>Hoofdstuk 1 De prenatale periode</a:t>
            </a:r>
          </a:p>
        </p:txBody>
      </p:sp>
    </p:spTree>
    <p:extLst>
      <p:ext uri="{BB962C8B-B14F-4D97-AF65-F5344CB8AC3E}">
        <p14:creationId xmlns:p14="http://schemas.microsoft.com/office/powerpoint/2010/main" val="320708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p:txBody>
          <a:bodyPr/>
          <a:lstStyle/>
          <a:p>
            <a:r>
              <a:rPr lang="nl-NL" altLang="en-US" sz="2000" dirty="0"/>
              <a:t>De </a:t>
            </a:r>
            <a:r>
              <a:rPr lang="nl-NL" altLang="en-US" sz="2000" dirty="0" err="1"/>
              <a:t>mororeflex</a:t>
            </a:r>
            <a:r>
              <a:rPr lang="nl-NL" altLang="en-US" sz="2000" dirty="0"/>
              <a:t> wordt ook wel de </a:t>
            </a:r>
            <a:r>
              <a:rPr lang="nl-NL" altLang="en-US" sz="2000" dirty="0" err="1"/>
              <a:t>plantar</a:t>
            </a:r>
            <a:r>
              <a:rPr lang="nl-NL" altLang="en-US" sz="2000" dirty="0"/>
              <a:t> reflex genoemd.</a:t>
            </a:r>
          </a:p>
          <a:p>
            <a:pPr>
              <a:buFont typeface="Wingdings" panose="05000000000000000000" pitchFamily="2" charset="2"/>
              <a:buNone/>
            </a:pPr>
            <a:r>
              <a:rPr lang="nl-NL" altLang="en-US" sz="2000" dirty="0"/>
              <a:t> </a:t>
            </a:r>
          </a:p>
          <a:p>
            <a:r>
              <a:rPr lang="nl-NL" altLang="en-US" sz="2000" dirty="0"/>
              <a:t>De interactie met de omgeving (de moeder) speelt bij de ontogenese een belangrijkere rol </a:t>
            </a:r>
            <a:br>
              <a:rPr lang="nl-NL" altLang="en-US" sz="2000" dirty="0"/>
            </a:br>
            <a:r>
              <a:rPr lang="nl-NL" altLang="en-US" sz="2000" dirty="0"/>
              <a:t>dan bij de fylogenese.</a:t>
            </a:r>
          </a:p>
          <a:p>
            <a:endParaRPr lang="nl-NL" dirty="0"/>
          </a:p>
        </p:txBody>
      </p:sp>
      <p:sp>
        <p:nvSpPr>
          <p:cNvPr id="4" name="Tijdelijke aanduiding voor tekst 3"/>
          <p:cNvSpPr>
            <a:spLocks noGrp="1"/>
          </p:cNvSpPr>
          <p:nvPr>
            <p:ph type="body" sz="quarter" idx="15"/>
          </p:nvPr>
        </p:nvSpPr>
        <p:spPr/>
        <p:txBody>
          <a:bodyPr/>
          <a:lstStyle/>
          <a:p>
            <a:r>
              <a:rPr lang="nl-NL" altLang="en-US" sz="5400" b="1" dirty="0"/>
              <a:t>Proef-</a:t>
            </a:r>
            <a:r>
              <a:rPr lang="nl-NL" altLang="en-US" sz="5400" b="1" dirty="0" err="1"/>
              <a:t>toetsvragen</a:t>
            </a:r>
            <a:r>
              <a:rPr lang="nl-NL" altLang="en-US" sz="5400" b="1" dirty="0"/>
              <a:t>….</a:t>
            </a:r>
            <a:endParaRPr lang="nl-NL" dirty="0"/>
          </a:p>
        </p:txBody>
      </p:sp>
      <p:sp>
        <p:nvSpPr>
          <p:cNvPr id="6" name="Tijdelijke aanduiding voor tekst 5">
            <a:extLst>
              <a:ext uri="{FF2B5EF4-FFF2-40B4-BE49-F238E27FC236}">
                <a16:creationId xmlns:a16="http://schemas.microsoft.com/office/drawing/2014/main" id="{827FF16E-4842-4409-BC07-4A1FDE532C22}"/>
              </a:ext>
            </a:extLst>
          </p:cNvPr>
          <p:cNvSpPr>
            <a:spLocks noGrp="1"/>
          </p:cNvSpPr>
          <p:nvPr>
            <p:ph type="body" sz="quarter" idx="13"/>
          </p:nvPr>
        </p:nvSpPr>
        <p:spPr/>
        <p:txBody>
          <a:bodyPr/>
          <a:lstStyle/>
          <a:p>
            <a:r>
              <a:rPr lang="nl-NL" dirty="0"/>
              <a:t>Hoofdstuk 1 De prenatale periode</a:t>
            </a:r>
          </a:p>
        </p:txBody>
      </p:sp>
    </p:spTree>
    <p:extLst>
      <p:ext uri="{BB962C8B-B14F-4D97-AF65-F5344CB8AC3E}">
        <p14:creationId xmlns:p14="http://schemas.microsoft.com/office/powerpoint/2010/main" val="221008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p:txBody>
      </p:sp>
      <p:sp>
        <p:nvSpPr>
          <p:cNvPr id="3" name="Tijdelijke aanduiding voor tekst 2"/>
          <p:cNvSpPr>
            <a:spLocks noGrp="1"/>
          </p:cNvSpPr>
          <p:nvPr>
            <p:ph type="body" sz="quarter" idx="14"/>
          </p:nvPr>
        </p:nvSpPr>
        <p:spPr>
          <a:xfrm>
            <a:off x="1106525" y="3132667"/>
            <a:ext cx="10367433" cy="2792578"/>
          </a:xfrm>
        </p:spPr>
        <p:txBody>
          <a:bodyPr/>
          <a:lstStyle/>
          <a:p>
            <a:endParaRPr lang="nl-NL" dirty="0"/>
          </a:p>
        </p:txBody>
      </p:sp>
      <p:sp>
        <p:nvSpPr>
          <p:cNvPr id="4" name="Tijdelijke aanduiding voor tekst 3"/>
          <p:cNvSpPr>
            <a:spLocks noGrp="1"/>
          </p:cNvSpPr>
          <p:nvPr>
            <p:ph type="body" sz="quarter" idx="15"/>
          </p:nvPr>
        </p:nvSpPr>
        <p:spPr>
          <a:xfrm>
            <a:off x="1102784" y="1221318"/>
            <a:ext cx="10369549" cy="2207682"/>
          </a:xfrm>
        </p:spPr>
        <p:txBody>
          <a:bodyPr/>
          <a:lstStyle/>
          <a:p>
            <a:r>
              <a:rPr lang="nl-NL" altLang="en-US" sz="5400" dirty="0">
                <a:latin typeface="Arial" panose="020B0604020202020204" pitchFamily="34" charset="0"/>
              </a:rPr>
              <a:t>Wat is ontogenese? </a:t>
            </a:r>
          </a:p>
          <a:p>
            <a:pPr>
              <a:spcBef>
                <a:spcPct val="0"/>
              </a:spcBef>
            </a:pPr>
            <a:r>
              <a:rPr lang="nl-NL" altLang="en-US" sz="5400" dirty="0">
                <a:latin typeface="Arial" panose="020B0604020202020204" pitchFamily="34" charset="0"/>
              </a:rPr>
              <a:t>&amp; wat is fylogenese?</a:t>
            </a:r>
          </a:p>
          <a:p>
            <a:pPr marL="685800" indent="-685800">
              <a:buFont typeface="Arial" panose="020B0604020202020204" pitchFamily="34" charset="0"/>
              <a:buChar char="•"/>
            </a:pPr>
            <a:r>
              <a:rPr lang="nl-NL" dirty="0"/>
              <a:t>Rijping</a:t>
            </a:r>
          </a:p>
          <a:p>
            <a:pPr marL="685800" indent="-685800">
              <a:buFont typeface="Arial" panose="020B0604020202020204" pitchFamily="34" charset="0"/>
              <a:buChar char="•"/>
            </a:pPr>
            <a:r>
              <a:rPr lang="nl-NL" dirty="0"/>
              <a:t>Groei</a:t>
            </a:r>
          </a:p>
          <a:p>
            <a:pPr marL="685800" indent="-685800">
              <a:buFont typeface="Arial" panose="020B0604020202020204" pitchFamily="34" charset="0"/>
              <a:buChar char="•"/>
            </a:pPr>
            <a:r>
              <a:rPr lang="nl-NL" dirty="0"/>
              <a:t>Leren</a:t>
            </a:r>
          </a:p>
          <a:p>
            <a:endParaRPr lang="nl-NL" dirty="0"/>
          </a:p>
        </p:txBody>
      </p:sp>
      <p:pic>
        <p:nvPicPr>
          <p:cNvPr id="5" name="Picture 2">
            <a:extLst>
              <a:ext uri="{FF2B5EF4-FFF2-40B4-BE49-F238E27FC236}">
                <a16:creationId xmlns:a16="http://schemas.microsoft.com/office/drawing/2014/main" id="{DEB12728-A6CB-4684-8B39-A9399C98D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25070" y="1418431"/>
            <a:ext cx="3648075" cy="4021138"/>
          </a:xfrm>
          <a:prstGeom prst="rect">
            <a:avLst/>
          </a:prstGeom>
          <a:noFill/>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97A9471-17A2-41A5-A5C6-3C041A818272}"/>
              </a:ext>
            </a:extLst>
          </p:cNvPr>
          <p:cNvSpPr>
            <a:spLocks noGrp="1"/>
          </p:cNvSpPr>
          <p:nvPr>
            <p:ph type="body" sz="quarter" idx="13"/>
          </p:nvPr>
        </p:nvSpPr>
        <p:spPr/>
        <p:txBody>
          <a:bodyPr/>
          <a:lstStyle/>
          <a:p>
            <a:endParaRPr lang="nl-NL"/>
          </a:p>
        </p:txBody>
      </p:sp>
      <p:sp>
        <p:nvSpPr>
          <p:cNvPr id="3" name="Tijdelijke aanduiding voor tekst 2">
            <a:extLst>
              <a:ext uri="{FF2B5EF4-FFF2-40B4-BE49-F238E27FC236}">
                <a16:creationId xmlns:a16="http://schemas.microsoft.com/office/drawing/2014/main" id="{AF84B528-B53A-49C7-9F41-A3136791382A}"/>
              </a:ext>
            </a:extLst>
          </p:cNvPr>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Bevruchting</a:t>
            </a:r>
          </a:p>
          <a:p>
            <a:endParaRPr lang="nl-NL" dirty="0"/>
          </a:p>
          <a:p>
            <a:r>
              <a:rPr lang="nl-NL" dirty="0"/>
              <a:t>Spermacel weet door te dringen in eicel.</a:t>
            </a:r>
          </a:p>
        </p:txBody>
      </p:sp>
      <p:sp>
        <p:nvSpPr>
          <p:cNvPr id="4" name="Tijdelijke aanduiding voor tekst 3">
            <a:extLst>
              <a:ext uri="{FF2B5EF4-FFF2-40B4-BE49-F238E27FC236}">
                <a16:creationId xmlns:a16="http://schemas.microsoft.com/office/drawing/2014/main" id="{86CF52C0-E11A-4526-93A4-ADF0FC7D3084}"/>
              </a:ext>
            </a:extLst>
          </p:cNvPr>
          <p:cNvSpPr>
            <a:spLocks noGrp="1"/>
          </p:cNvSpPr>
          <p:nvPr>
            <p:ph type="body" sz="quarter" idx="15"/>
          </p:nvPr>
        </p:nvSpPr>
        <p:spPr/>
        <p:txBody>
          <a:bodyPr/>
          <a:lstStyle/>
          <a:p>
            <a:r>
              <a:rPr lang="nl-NL" dirty="0"/>
              <a:t>Ontwikkeling van de mens</a:t>
            </a:r>
          </a:p>
        </p:txBody>
      </p:sp>
      <p:pic>
        <p:nvPicPr>
          <p:cNvPr id="6" name="Afbeelding 5">
            <a:extLst>
              <a:ext uri="{FF2B5EF4-FFF2-40B4-BE49-F238E27FC236}">
                <a16:creationId xmlns:a16="http://schemas.microsoft.com/office/drawing/2014/main" id="{1AFD8DAA-CD64-4F5B-84AF-3EBBEA2D8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189245"/>
            <a:ext cx="5602085" cy="3447437"/>
          </a:xfrm>
          <a:prstGeom prst="rect">
            <a:avLst/>
          </a:prstGeom>
        </p:spPr>
      </p:pic>
    </p:spTree>
    <p:extLst>
      <p:ext uri="{BB962C8B-B14F-4D97-AF65-F5344CB8AC3E}">
        <p14:creationId xmlns:p14="http://schemas.microsoft.com/office/powerpoint/2010/main" val="387949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a:p>
            <a:endParaRPr lang="nl-NL" dirty="0"/>
          </a:p>
        </p:txBody>
      </p:sp>
      <p:sp>
        <p:nvSpPr>
          <p:cNvPr id="3" name="Tijdelijke aanduiding voor tekst 2"/>
          <p:cNvSpPr>
            <a:spLocks noGrp="1"/>
          </p:cNvSpPr>
          <p:nvPr>
            <p:ph type="body" sz="quarter" idx="14"/>
          </p:nvPr>
        </p:nvSpPr>
        <p:spPr/>
        <p:txBody>
          <a:bodyPr/>
          <a:lstStyle/>
          <a:p>
            <a:r>
              <a:rPr lang="nl-NL" dirty="0"/>
              <a:t>Zygote</a:t>
            </a:r>
          </a:p>
        </p:txBody>
      </p:sp>
      <p:sp>
        <p:nvSpPr>
          <p:cNvPr id="4" name="Tijdelijke aanduiding voor tekst 3"/>
          <p:cNvSpPr>
            <a:spLocks noGrp="1"/>
          </p:cNvSpPr>
          <p:nvPr>
            <p:ph type="body" sz="quarter" idx="15"/>
          </p:nvPr>
        </p:nvSpPr>
        <p:spPr/>
        <p:txBody>
          <a:bodyPr/>
          <a:lstStyle/>
          <a:p>
            <a:r>
              <a:rPr lang="nl-NL" dirty="0"/>
              <a:t>Ontwikkeling van de mens</a:t>
            </a:r>
          </a:p>
        </p:txBody>
      </p:sp>
      <p:pic>
        <p:nvPicPr>
          <p:cNvPr id="5" name="Picture 8">
            <a:extLst>
              <a:ext uri="{FF2B5EF4-FFF2-40B4-BE49-F238E27FC236}">
                <a16:creationId xmlns:a16="http://schemas.microsoft.com/office/drawing/2014/main" id="{3CF9ED22-862F-48E4-B7B6-3CDC4F79C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459" y="2207682"/>
            <a:ext cx="35718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52BD46E-4AF3-4811-9010-152BAD0BE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146" y="2642295"/>
            <a:ext cx="39909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53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a:p>
            <a:endParaRPr lang="nl-NL" dirty="0"/>
          </a:p>
        </p:txBody>
      </p:sp>
      <p:sp>
        <p:nvSpPr>
          <p:cNvPr id="3" name="Tijdelijke aanduiding voor tekst 2"/>
          <p:cNvSpPr>
            <a:spLocks noGrp="1"/>
          </p:cNvSpPr>
          <p:nvPr>
            <p:ph type="body" sz="quarter" idx="14"/>
          </p:nvPr>
        </p:nvSpPr>
        <p:spPr/>
        <p:txBody>
          <a:bodyPr/>
          <a:lstStyle/>
          <a:p>
            <a:pPr>
              <a:defRPr/>
            </a:pPr>
            <a:r>
              <a:rPr lang="nl-NL" dirty="0"/>
              <a:t>Innesteling: </a:t>
            </a:r>
            <a:r>
              <a:rPr lang="nl-NL" altLang="en-US" sz="2000" dirty="0"/>
              <a:t>Eicel zet zich stevig vast in baarmoederslijmvlies</a:t>
            </a:r>
          </a:p>
          <a:p>
            <a:pPr>
              <a:defRPr/>
            </a:pPr>
            <a:r>
              <a:rPr lang="nl-NL" altLang="en-US" sz="2000" dirty="0"/>
              <a:t>Slijmprop ontstaat in baarmoedermond</a:t>
            </a:r>
          </a:p>
          <a:p>
            <a:endParaRPr lang="nl-NL" dirty="0"/>
          </a:p>
          <a:p>
            <a:endParaRPr lang="nl-NL" dirty="0"/>
          </a:p>
        </p:txBody>
      </p:sp>
      <p:sp>
        <p:nvSpPr>
          <p:cNvPr id="4" name="Tijdelijke aanduiding voor tekst 3"/>
          <p:cNvSpPr>
            <a:spLocks noGrp="1"/>
          </p:cNvSpPr>
          <p:nvPr>
            <p:ph type="body" sz="quarter" idx="15"/>
          </p:nvPr>
        </p:nvSpPr>
        <p:spPr/>
        <p:txBody>
          <a:bodyPr/>
          <a:lstStyle/>
          <a:p>
            <a:r>
              <a:rPr lang="nl-NL" dirty="0"/>
              <a:t>Ontwikkeling van de mens</a:t>
            </a:r>
          </a:p>
        </p:txBody>
      </p:sp>
      <p:pic>
        <p:nvPicPr>
          <p:cNvPr id="5" name="Picture 6" descr="http://home.planet.nl/~gruit037/tamara/images/innesteling_1.jpg">
            <a:extLst>
              <a:ext uri="{FF2B5EF4-FFF2-40B4-BE49-F238E27FC236}">
                <a16:creationId xmlns:a16="http://schemas.microsoft.com/office/drawing/2014/main" id="{75B2F449-520A-4651-8645-4C275FED1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121" y="2927879"/>
            <a:ext cx="3240087"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home.planet.nl/~gruit037/tamara/images/innesteling_2.jpg">
            <a:extLst>
              <a:ext uri="{FF2B5EF4-FFF2-40B4-BE49-F238E27FC236}">
                <a16:creationId xmlns:a16="http://schemas.microsoft.com/office/drawing/2014/main" id="{712E250F-9658-4358-9678-97BEC599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33" y="2927879"/>
            <a:ext cx="33845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29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a:p>
            <a:endParaRPr lang="nl-NL" dirty="0"/>
          </a:p>
        </p:txBody>
      </p:sp>
      <p:sp>
        <p:nvSpPr>
          <p:cNvPr id="3" name="Tijdelijke aanduiding voor tekst 2"/>
          <p:cNvSpPr>
            <a:spLocks noGrp="1"/>
          </p:cNvSpPr>
          <p:nvPr>
            <p:ph type="body" sz="quarter" idx="14"/>
          </p:nvPr>
        </p:nvSpPr>
        <p:spPr>
          <a:xfrm>
            <a:off x="1106525" y="2285999"/>
            <a:ext cx="10367433" cy="3639245"/>
          </a:xfrm>
        </p:spPr>
        <p:txBody>
          <a:bodyPr/>
          <a:lstStyle/>
          <a:p>
            <a:pPr marL="0" indent="0">
              <a:buNone/>
            </a:pPr>
            <a:r>
              <a:rPr lang="nl-NL" sz="2800" dirty="0">
                <a:solidFill>
                  <a:srgbClr val="005DAA"/>
                </a:solidFill>
                <a:latin typeface="Calibri Light" panose="020F0302020204030204" pitchFamily="34" charset="0"/>
              </a:rPr>
              <a:t>3 weken:</a:t>
            </a:r>
          </a:p>
          <a:p>
            <a:r>
              <a:rPr lang="nl-NL" dirty="0"/>
              <a:t>Ectoderm</a:t>
            </a:r>
          </a:p>
          <a:p>
            <a:r>
              <a:rPr lang="nl-NL" dirty="0" err="1"/>
              <a:t>Endoderm</a:t>
            </a:r>
            <a:endParaRPr lang="nl-NL" dirty="0"/>
          </a:p>
          <a:p>
            <a:r>
              <a:rPr lang="nl-NL" dirty="0"/>
              <a:t>Mesoderm</a:t>
            </a:r>
          </a:p>
        </p:txBody>
      </p:sp>
      <p:sp>
        <p:nvSpPr>
          <p:cNvPr id="4" name="Tijdelijke aanduiding voor tekst 3"/>
          <p:cNvSpPr>
            <a:spLocks noGrp="1"/>
          </p:cNvSpPr>
          <p:nvPr>
            <p:ph type="body" sz="quarter" idx="15"/>
          </p:nvPr>
        </p:nvSpPr>
        <p:spPr/>
        <p:txBody>
          <a:bodyPr/>
          <a:lstStyle/>
          <a:p>
            <a:r>
              <a:rPr lang="nl-NL" dirty="0"/>
              <a:t>Ontwikkeling van de mens</a:t>
            </a:r>
          </a:p>
        </p:txBody>
      </p:sp>
      <p:pic>
        <p:nvPicPr>
          <p:cNvPr id="5" name="Picture 6" descr="http://home.planet.nl/~gruit037/tamara/images/embryo1.jpg">
            <a:extLst>
              <a:ext uri="{FF2B5EF4-FFF2-40B4-BE49-F238E27FC236}">
                <a16:creationId xmlns:a16="http://schemas.microsoft.com/office/drawing/2014/main" id="{CBF9DDC9-DB1A-413B-B9B4-92D2320F72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9600" y="2150532"/>
            <a:ext cx="3158394" cy="417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20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106526" y="2180861"/>
            <a:ext cx="3838008" cy="1375139"/>
          </a:xfrm>
        </p:spPr>
        <p:txBody>
          <a:bodyPr/>
          <a:lstStyle/>
          <a:p>
            <a:r>
              <a:rPr lang="nl-NL" dirty="0"/>
              <a:t>Embryo</a:t>
            </a:r>
          </a:p>
          <a:p>
            <a:r>
              <a:rPr lang="nl-NL" dirty="0"/>
              <a:t>Ongeveer 4 weken</a:t>
            </a:r>
            <a:br>
              <a:rPr lang="nl-NL" dirty="0"/>
            </a:br>
            <a:r>
              <a:rPr lang="nl-NL" dirty="0"/>
              <a:t>Zie je het centrale zenuwstelsel, </a:t>
            </a:r>
            <a:br>
              <a:rPr lang="nl-NL" dirty="0"/>
            </a:br>
            <a:r>
              <a:rPr lang="nl-NL" dirty="0"/>
              <a:t>het begin van het brein en het hart?</a:t>
            </a:r>
            <a:br>
              <a:rPr lang="nl-NL" dirty="0"/>
            </a:br>
            <a:endParaRPr lang="nl-NL" dirty="0"/>
          </a:p>
        </p:txBody>
      </p:sp>
      <p:sp>
        <p:nvSpPr>
          <p:cNvPr id="4" name="Tijdelijke aanduiding voor tekst 3"/>
          <p:cNvSpPr>
            <a:spLocks noGrp="1"/>
          </p:cNvSpPr>
          <p:nvPr>
            <p:ph type="body" sz="quarter" idx="15"/>
          </p:nvPr>
        </p:nvSpPr>
        <p:spPr/>
        <p:txBody>
          <a:bodyPr/>
          <a:lstStyle/>
          <a:p>
            <a:r>
              <a:rPr lang="nl-NL" dirty="0"/>
              <a:t>Ontwikkeling van de mens</a:t>
            </a:r>
          </a:p>
        </p:txBody>
      </p:sp>
      <p:pic>
        <p:nvPicPr>
          <p:cNvPr id="5" name="Picture 7" descr="w5-1">
            <a:extLst>
              <a:ext uri="{FF2B5EF4-FFF2-40B4-BE49-F238E27FC236}">
                <a16:creationId xmlns:a16="http://schemas.microsoft.com/office/drawing/2014/main" id="{FA2272BA-5EAB-453C-B9F3-884FCB239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854" y="3556000"/>
            <a:ext cx="2334267" cy="31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tekst 2">
            <a:extLst>
              <a:ext uri="{FF2B5EF4-FFF2-40B4-BE49-F238E27FC236}">
                <a16:creationId xmlns:a16="http://schemas.microsoft.com/office/drawing/2014/main" id="{90E9DB9D-12E9-4E02-AFD3-D89AE8B9D2A1}"/>
              </a:ext>
            </a:extLst>
          </p:cNvPr>
          <p:cNvSpPr txBox="1">
            <a:spLocks/>
          </p:cNvSpPr>
          <p:nvPr/>
        </p:nvSpPr>
        <p:spPr>
          <a:xfrm>
            <a:off x="6225116" y="2180861"/>
            <a:ext cx="3838008" cy="325473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dirty="0"/>
              <a:t>Ongeveer 5 weken</a:t>
            </a:r>
            <a:br>
              <a:rPr lang="nl-NL" dirty="0"/>
            </a:br>
            <a:r>
              <a:rPr lang="nl-NL" dirty="0"/>
              <a:t>Zie je al (primitieve) ogen en oren, </a:t>
            </a:r>
            <a:br>
              <a:rPr lang="nl-NL" dirty="0"/>
            </a:br>
            <a:r>
              <a:rPr lang="nl-NL" dirty="0"/>
              <a:t>en kun je al armpjes en beentjes </a:t>
            </a:r>
            <a:br>
              <a:rPr lang="nl-NL" dirty="0"/>
            </a:br>
            <a:r>
              <a:rPr lang="nl-NL" dirty="0"/>
              <a:t>onderscheiden?</a:t>
            </a:r>
          </a:p>
        </p:txBody>
      </p:sp>
      <p:pic>
        <p:nvPicPr>
          <p:cNvPr id="9" name="Picture 3">
            <a:extLst>
              <a:ext uri="{FF2B5EF4-FFF2-40B4-BE49-F238E27FC236}">
                <a16:creationId xmlns:a16="http://schemas.microsoft.com/office/drawing/2014/main" id="{F0D6AB8C-13EC-4092-92DA-B24B9AC96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091" y="3704860"/>
            <a:ext cx="3078004" cy="206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ekst 6">
            <a:extLst>
              <a:ext uri="{FF2B5EF4-FFF2-40B4-BE49-F238E27FC236}">
                <a16:creationId xmlns:a16="http://schemas.microsoft.com/office/drawing/2014/main" id="{BBE5E346-41B3-4964-9294-FBD9BEF04C51}"/>
              </a:ext>
            </a:extLst>
          </p:cNvPr>
          <p:cNvSpPr>
            <a:spLocks noGrp="1"/>
          </p:cNvSpPr>
          <p:nvPr>
            <p:ph type="body" sz="quarter" idx="13"/>
          </p:nvPr>
        </p:nvSpPr>
        <p:spPr/>
        <p:txBody>
          <a:bodyPr/>
          <a:lstStyle/>
          <a:p>
            <a:r>
              <a:rPr lang="nl-NL" dirty="0"/>
              <a:t>Hoofdstuk 1 De prenatale periode</a:t>
            </a:r>
          </a:p>
          <a:p>
            <a:endParaRPr lang="nl-NL" dirty="0"/>
          </a:p>
        </p:txBody>
      </p:sp>
      <p:sp>
        <p:nvSpPr>
          <p:cNvPr id="10" name="Rechthoek 9">
            <a:extLst>
              <a:ext uri="{FF2B5EF4-FFF2-40B4-BE49-F238E27FC236}">
                <a16:creationId xmlns:a16="http://schemas.microsoft.com/office/drawing/2014/main" id="{3C8BFD6D-674A-4154-9FF5-332B7F07D449}"/>
              </a:ext>
            </a:extLst>
          </p:cNvPr>
          <p:cNvSpPr/>
          <p:nvPr/>
        </p:nvSpPr>
        <p:spPr>
          <a:xfrm>
            <a:off x="4813918" y="3275112"/>
            <a:ext cx="2564163" cy="307777"/>
          </a:xfrm>
          <a:prstGeom prst="rect">
            <a:avLst/>
          </a:prstGeom>
        </p:spPr>
        <p:txBody>
          <a:bodyPr wrap="none">
            <a:spAutoFit/>
          </a:bodyPr>
          <a:lstStyle/>
          <a:p>
            <a:r>
              <a:rPr lang="nl-NL" dirty="0"/>
              <a:t>Hoofstuk 1 De prenatale periode</a:t>
            </a:r>
          </a:p>
        </p:txBody>
      </p:sp>
    </p:spTree>
    <p:extLst>
      <p:ext uri="{BB962C8B-B14F-4D97-AF65-F5344CB8AC3E}">
        <p14:creationId xmlns:p14="http://schemas.microsoft.com/office/powerpoint/2010/main" val="137344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1106526" y="2180861"/>
            <a:ext cx="3838008" cy="1375139"/>
          </a:xfrm>
        </p:spPr>
        <p:txBody>
          <a:bodyPr/>
          <a:lstStyle/>
          <a:p>
            <a:r>
              <a:rPr lang="nl-NL" dirty="0"/>
              <a:t>Zie je de vorming van de longen?</a:t>
            </a:r>
          </a:p>
        </p:txBody>
      </p:sp>
      <p:sp>
        <p:nvSpPr>
          <p:cNvPr id="4" name="Tijdelijke aanduiding voor tekst 3"/>
          <p:cNvSpPr>
            <a:spLocks noGrp="1"/>
          </p:cNvSpPr>
          <p:nvPr>
            <p:ph type="body" sz="quarter" idx="15"/>
          </p:nvPr>
        </p:nvSpPr>
        <p:spPr/>
        <p:txBody>
          <a:bodyPr/>
          <a:lstStyle/>
          <a:p>
            <a:r>
              <a:rPr lang="nl-NL" dirty="0"/>
              <a:t>Ontwikkeling van de mens</a:t>
            </a:r>
          </a:p>
        </p:txBody>
      </p:sp>
      <p:sp>
        <p:nvSpPr>
          <p:cNvPr id="8" name="Tijdelijke aanduiding voor tekst 2">
            <a:extLst>
              <a:ext uri="{FF2B5EF4-FFF2-40B4-BE49-F238E27FC236}">
                <a16:creationId xmlns:a16="http://schemas.microsoft.com/office/drawing/2014/main" id="{90E9DB9D-12E9-4E02-AFD3-D89AE8B9D2A1}"/>
              </a:ext>
            </a:extLst>
          </p:cNvPr>
          <p:cNvSpPr txBox="1">
            <a:spLocks/>
          </p:cNvSpPr>
          <p:nvPr/>
        </p:nvSpPr>
        <p:spPr>
          <a:xfrm>
            <a:off x="6225116" y="2180861"/>
            <a:ext cx="3838008" cy="325473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altLang="en-US" dirty="0"/>
              <a:t>De hersenen worden steeds ingewikkelder</a:t>
            </a:r>
            <a:endParaRPr lang="nl-NL" dirty="0"/>
          </a:p>
        </p:txBody>
      </p:sp>
      <p:pic>
        <p:nvPicPr>
          <p:cNvPr id="10" name="Picture 2">
            <a:extLst>
              <a:ext uri="{FF2B5EF4-FFF2-40B4-BE49-F238E27FC236}">
                <a16:creationId xmlns:a16="http://schemas.microsoft.com/office/drawing/2014/main" id="{56C55955-81FA-4B6B-9BCB-D4C8770DD1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354667" y="2691552"/>
            <a:ext cx="2269067" cy="3666386"/>
          </a:xfrm>
          <a:prstGeom prst="rect">
            <a:avLst/>
          </a:prstGeom>
          <a:noFill/>
        </p:spPr>
      </p:pic>
      <p:pic>
        <p:nvPicPr>
          <p:cNvPr id="11" name="Picture 3">
            <a:extLst>
              <a:ext uri="{FF2B5EF4-FFF2-40B4-BE49-F238E27FC236}">
                <a16:creationId xmlns:a16="http://schemas.microsoft.com/office/drawing/2014/main" id="{44972752-3C8C-4075-8236-8DF1B1F6F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868" y="3240964"/>
            <a:ext cx="4322800" cy="32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tekst 5">
            <a:extLst>
              <a:ext uri="{FF2B5EF4-FFF2-40B4-BE49-F238E27FC236}">
                <a16:creationId xmlns:a16="http://schemas.microsoft.com/office/drawing/2014/main" id="{30603CDC-E103-4AC7-8228-91992A82B9EA}"/>
              </a:ext>
            </a:extLst>
          </p:cNvPr>
          <p:cNvSpPr>
            <a:spLocks noGrp="1"/>
          </p:cNvSpPr>
          <p:nvPr>
            <p:ph type="body" sz="quarter" idx="13"/>
          </p:nvPr>
        </p:nvSpPr>
        <p:spPr/>
        <p:txBody>
          <a:bodyPr/>
          <a:lstStyle/>
          <a:p>
            <a:r>
              <a:rPr lang="nl-NL" dirty="0"/>
              <a:t>Hoofdstuk 1 De prenatale periode</a:t>
            </a:r>
          </a:p>
          <a:p>
            <a:endParaRPr lang="nl-NL" dirty="0"/>
          </a:p>
        </p:txBody>
      </p:sp>
      <p:sp>
        <p:nvSpPr>
          <p:cNvPr id="7" name="Rechthoek 6">
            <a:extLst>
              <a:ext uri="{FF2B5EF4-FFF2-40B4-BE49-F238E27FC236}">
                <a16:creationId xmlns:a16="http://schemas.microsoft.com/office/drawing/2014/main" id="{D0412310-9155-4CC3-B991-69C67F11B9A6}"/>
              </a:ext>
            </a:extLst>
          </p:cNvPr>
          <p:cNvSpPr/>
          <p:nvPr/>
        </p:nvSpPr>
        <p:spPr>
          <a:xfrm>
            <a:off x="4813918" y="3275112"/>
            <a:ext cx="2564163" cy="307777"/>
          </a:xfrm>
          <a:prstGeom prst="rect">
            <a:avLst/>
          </a:prstGeom>
        </p:spPr>
        <p:txBody>
          <a:bodyPr wrap="none">
            <a:spAutoFit/>
          </a:bodyPr>
          <a:lstStyle/>
          <a:p>
            <a:r>
              <a:rPr lang="nl-NL" dirty="0"/>
              <a:t>Hoofstuk 1 De prenatale periode</a:t>
            </a:r>
          </a:p>
        </p:txBody>
      </p:sp>
    </p:spTree>
    <p:extLst>
      <p:ext uri="{BB962C8B-B14F-4D97-AF65-F5344CB8AC3E}">
        <p14:creationId xmlns:p14="http://schemas.microsoft.com/office/powerpoint/2010/main" val="56105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1 De prenatale periode</a:t>
            </a:r>
          </a:p>
        </p:txBody>
      </p:sp>
      <p:sp>
        <p:nvSpPr>
          <p:cNvPr id="3" name="Tijdelijke aanduiding voor tekst 2"/>
          <p:cNvSpPr>
            <a:spLocks noGrp="1"/>
          </p:cNvSpPr>
          <p:nvPr>
            <p:ph type="body" sz="quarter" idx="14"/>
          </p:nvPr>
        </p:nvSpPr>
        <p:spPr>
          <a:xfrm>
            <a:off x="1086417" y="2180861"/>
            <a:ext cx="3838008" cy="1375139"/>
          </a:xfrm>
        </p:spPr>
        <p:txBody>
          <a:bodyPr/>
          <a:lstStyle/>
          <a:p>
            <a:r>
              <a:rPr lang="nl-NL" dirty="0"/>
              <a:t>Met twaalf weken zijn alle organen in principe gevormd…</a:t>
            </a:r>
          </a:p>
        </p:txBody>
      </p:sp>
      <p:sp>
        <p:nvSpPr>
          <p:cNvPr id="4" name="Tijdelijke aanduiding voor tekst 3"/>
          <p:cNvSpPr>
            <a:spLocks noGrp="1"/>
          </p:cNvSpPr>
          <p:nvPr>
            <p:ph type="body" sz="quarter" idx="15"/>
          </p:nvPr>
        </p:nvSpPr>
        <p:spPr/>
        <p:txBody>
          <a:bodyPr/>
          <a:lstStyle/>
          <a:p>
            <a:r>
              <a:rPr lang="nl-NL" dirty="0"/>
              <a:t>Ontwikkeling van de mens</a:t>
            </a:r>
          </a:p>
        </p:txBody>
      </p:sp>
      <p:sp>
        <p:nvSpPr>
          <p:cNvPr id="8" name="Tijdelijke aanduiding voor tekst 2">
            <a:extLst>
              <a:ext uri="{FF2B5EF4-FFF2-40B4-BE49-F238E27FC236}">
                <a16:creationId xmlns:a16="http://schemas.microsoft.com/office/drawing/2014/main" id="{90E9DB9D-12E9-4E02-AFD3-D89AE8B9D2A1}"/>
              </a:ext>
            </a:extLst>
          </p:cNvPr>
          <p:cNvSpPr txBox="1">
            <a:spLocks/>
          </p:cNvSpPr>
          <p:nvPr/>
        </p:nvSpPr>
        <p:spPr>
          <a:xfrm>
            <a:off x="6225116" y="2180861"/>
            <a:ext cx="3838008" cy="3254739"/>
          </a:xfrm>
          <a:prstGeom prst="rect">
            <a:avLst/>
          </a:prstGeom>
        </p:spPr>
        <p:txBody>
          <a:bodyPr vert="horz" lIns="0" tIns="0" rIns="0" bIns="0" rtlCol="0">
            <a:noAutofit/>
          </a:bodyPr>
          <a:lst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altLang="en-US" dirty="0"/>
              <a:t>Je spreekt dan van een foetus</a:t>
            </a:r>
          </a:p>
        </p:txBody>
      </p:sp>
      <p:pic>
        <p:nvPicPr>
          <p:cNvPr id="9" name="Picture 7" descr="w10-1">
            <a:extLst>
              <a:ext uri="{FF2B5EF4-FFF2-40B4-BE49-F238E27FC236}">
                <a16:creationId xmlns:a16="http://schemas.microsoft.com/office/drawing/2014/main" id="{DD412776-AD13-4A93-9AF0-B2C45152E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25" y="3169181"/>
            <a:ext cx="3197391" cy="309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0CC6D758-0A2D-4D5C-A256-0556B3A8F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762" y="3169181"/>
            <a:ext cx="3529362" cy="254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30765"/>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docProps/app.xml><?xml version="1.0" encoding="utf-8"?>
<Properties xmlns="http://schemas.openxmlformats.org/officeDocument/2006/extended-properties" xmlns:vt="http://schemas.openxmlformats.org/officeDocument/2006/docPropsVTypes">
  <Template>sjabloon</Template>
  <TotalTime>43</TotalTime>
  <Words>449</Words>
  <Application>Microsoft Office PowerPoint</Application>
  <PresentationFormat>Breedbeeld</PresentationFormat>
  <Paragraphs>116</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Wingdings</vt:lpstr>
      <vt:lpstr>Wingdings 2</vt:lpstr>
      <vt:lpstr>sjabloon_v01</vt:lpstr>
      <vt:lpstr>Levensfasen De psychologische ontwikkeling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Olga koppenhagen</cp:lastModifiedBy>
  <cp:revision>13</cp:revision>
  <dcterms:created xsi:type="dcterms:W3CDTF">2016-02-12T10:20:24Z</dcterms:created>
  <dcterms:modified xsi:type="dcterms:W3CDTF">2019-03-29T11:57:24Z</dcterms:modified>
</cp:coreProperties>
</file>