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76" r:id="rId4"/>
    <p:sldId id="292" r:id="rId5"/>
    <p:sldId id="285" r:id="rId6"/>
    <p:sldId id="286" r:id="rId7"/>
    <p:sldId id="287" r:id="rId8"/>
    <p:sldId id="288" r:id="rId9"/>
    <p:sldId id="289" r:id="rId10"/>
    <p:sldId id="290" r:id="rId11"/>
    <p:sldId id="295" r:id="rId12"/>
    <p:sldId id="291" r:id="rId13"/>
    <p:sldId id="293" r:id="rId14"/>
    <p:sldId id="294" r:id="rId15"/>
    <p:sldId id="259" r:id="rId16"/>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7" d="100"/>
          <a:sy n="57" d="100"/>
        </p:scale>
        <p:origin x="108"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29-3-2019</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OinqFgsIbh0&amp;feature=related" TargetMode="External"/><Relationship Id="rId2" Type="http://schemas.openxmlformats.org/officeDocument/2006/relationships/hyperlink" Target="http://www.youtube.com/watch?v=whT6w2jrWbA&amp;feature=related"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www.schouppe.net/evopon/ontwikkeling/kleuter/img/piaget_conservatie1b.gif"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http://www.schouppe.net/evopon/ontwikkeling/kleuter/img/piaget_conservatie1a.gif"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76CD42D-3660-4A76-AD78-1D806518F255}"/>
              </a:ext>
            </a:extLst>
          </p:cNvPr>
          <p:cNvSpPr>
            <a:spLocks noGrp="1"/>
          </p:cNvSpPr>
          <p:nvPr>
            <p:ph type="ctrTitle"/>
          </p:nvPr>
        </p:nvSpPr>
        <p:spPr>
          <a:xfrm>
            <a:off x="1086036" y="186268"/>
            <a:ext cx="8497107" cy="2556934"/>
          </a:xfrm>
        </p:spPr>
        <p:txBody>
          <a:bodyPr/>
          <a:lstStyle/>
          <a:p>
            <a:pPr fontAlgn="ctr">
              <a:lnSpc>
                <a:spcPct val="100000"/>
              </a:lnSpc>
            </a:pPr>
            <a:r>
              <a:rPr lang="nl-NL" dirty="0"/>
              <a:t>Levensfasen</a:t>
            </a:r>
            <a:br>
              <a:rPr lang="nl-NL" dirty="0"/>
            </a:br>
            <a:r>
              <a:rPr lang="nl-NL" dirty="0"/>
              <a:t>De psychologische ontwikkeling van de mens</a:t>
            </a:r>
          </a:p>
        </p:txBody>
      </p:sp>
      <p:sp>
        <p:nvSpPr>
          <p:cNvPr id="5" name="Ondertitel 2">
            <a:extLst>
              <a:ext uri="{FF2B5EF4-FFF2-40B4-BE49-F238E27FC236}">
                <a16:creationId xmlns:a16="http://schemas.microsoft.com/office/drawing/2014/main" id="{44FFA414-CF5B-460E-ABBE-AE727F7B3A20}"/>
              </a:ext>
            </a:extLst>
          </p:cNvPr>
          <p:cNvSpPr>
            <a:spLocks noGrp="1"/>
          </p:cNvSpPr>
          <p:nvPr>
            <p:ph type="subTitle" idx="1"/>
          </p:nvPr>
        </p:nvSpPr>
        <p:spPr>
          <a:xfrm>
            <a:off x="1087341" y="2904277"/>
            <a:ext cx="8497107" cy="973887"/>
          </a:xfrm>
        </p:spPr>
        <p:txBody>
          <a:bodyPr/>
          <a:lstStyle/>
          <a:p>
            <a:r>
              <a:rPr lang="nl-NL" dirty="0"/>
              <a:t>Hoofdstuk 4 Van twee tot zes jaar</a:t>
            </a:r>
          </a:p>
          <a:p>
            <a:endParaRPr lang="nl-NL" dirty="0"/>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737172" y="5160787"/>
            <a:ext cx="10367433" cy="768349"/>
          </a:xfrm>
        </p:spPr>
        <p:txBody>
          <a:bodyPr/>
          <a:lstStyle/>
          <a:p>
            <a:pPr>
              <a:spcBef>
                <a:spcPct val="0"/>
              </a:spcBef>
              <a:buNone/>
            </a:pPr>
            <a:r>
              <a:rPr lang="nl-NL" altLang="en-US" sz="1800" u="sng" dirty="0">
                <a:solidFill>
                  <a:srgbClr val="005DAA"/>
                </a:solidFill>
                <a:latin typeface="Calibri Light" panose="020F0302020204030204" pitchFamily="34" charset="0"/>
                <a:hlinkClick r:id="rId2">
                  <a:extLst>
                    <a:ext uri="{A12FA001-AC4F-418D-AE19-62706E023703}">
                      <ahyp:hlinkClr xmlns:ahyp="http://schemas.microsoft.com/office/drawing/2018/hyperlinkcolor" val="tx"/>
                    </a:ext>
                  </a:extLst>
                </a:hlinkClick>
              </a:rPr>
              <a:t>Grootteconstantie: http://www.youtube.com/watch?v=whT6w2jrWbA&amp;feature=related</a:t>
            </a:r>
            <a:r>
              <a:rPr lang="nl-NL" altLang="en-US" sz="1800" u="sng" dirty="0">
                <a:solidFill>
                  <a:srgbClr val="005DAA"/>
                </a:solidFill>
                <a:latin typeface="Calibri Light" panose="020F0302020204030204" pitchFamily="34" charset="0"/>
              </a:rPr>
              <a:t> c.</a:t>
            </a:r>
          </a:p>
          <a:p>
            <a:pPr>
              <a:spcBef>
                <a:spcPct val="0"/>
              </a:spcBef>
              <a:buNone/>
            </a:pPr>
            <a:r>
              <a:rPr lang="nl-NL" altLang="en-US" sz="1800" u="sng" dirty="0">
                <a:solidFill>
                  <a:srgbClr val="005DAA"/>
                </a:solidFill>
                <a:latin typeface="Calibri Light" panose="020F0302020204030204" pitchFamily="34" charset="0"/>
                <a:hlinkClick r:id="rId3">
                  <a:extLst>
                    <a:ext uri="{A12FA001-AC4F-418D-AE19-62706E023703}">
                      <ahyp:hlinkClr xmlns:ahyp="http://schemas.microsoft.com/office/drawing/2018/hyperlinkcolor" val="tx"/>
                    </a:ext>
                  </a:extLst>
                </a:hlinkClick>
              </a:rPr>
              <a:t>Egocentrisme: http://www.youtube.com/watch?v=OinqFgsIbh0&amp;feature=related</a:t>
            </a:r>
            <a:endParaRPr lang="nl-NL" sz="1800" u="sng" dirty="0">
              <a:solidFill>
                <a:srgbClr val="005DAA"/>
              </a:solidFill>
              <a:latin typeface="Calibri Light" panose="020F0302020204030204" pitchFamily="34" charset="0"/>
            </a:endParaRPr>
          </a:p>
        </p:txBody>
      </p:sp>
      <p:sp>
        <p:nvSpPr>
          <p:cNvPr id="4" name="Tijdelijke aanduiding voor tekst 3"/>
          <p:cNvSpPr>
            <a:spLocks noGrp="1"/>
          </p:cNvSpPr>
          <p:nvPr>
            <p:ph type="body" sz="quarter" idx="15"/>
          </p:nvPr>
        </p:nvSpPr>
        <p:spPr>
          <a:xfrm>
            <a:off x="1102784" y="1221318"/>
            <a:ext cx="10369549" cy="768349"/>
          </a:xfrm>
        </p:spPr>
        <p:txBody>
          <a:bodyPr/>
          <a:lstStyle/>
          <a:p>
            <a:r>
              <a:rPr lang="nl-NL" dirty="0"/>
              <a:t>Filmpjes ter verduidelijking…</a:t>
            </a:r>
          </a:p>
          <a:p>
            <a:endParaRPr lang="nl-NL" dirty="0"/>
          </a:p>
        </p:txBody>
      </p:sp>
      <p:pic>
        <p:nvPicPr>
          <p:cNvPr id="5" name="Picture 4" descr="piaget_conservatie_vloeistof">
            <a:extLst>
              <a:ext uri="{FF2B5EF4-FFF2-40B4-BE49-F238E27FC236}">
                <a16:creationId xmlns:a16="http://schemas.microsoft.com/office/drawing/2014/main" id="{8DA57701-D96C-483C-9268-1FF5B0C72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172" y="2557881"/>
            <a:ext cx="6671855" cy="217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mountains">
            <a:extLst>
              <a:ext uri="{FF2B5EF4-FFF2-40B4-BE49-F238E27FC236}">
                <a16:creationId xmlns:a16="http://schemas.microsoft.com/office/drawing/2014/main" id="{6336A8C2-120E-4D9F-893D-4AC543549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6775" y="928864"/>
            <a:ext cx="3705225"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696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10367433" cy="3503778"/>
          </a:xfrm>
        </p:spPr>
        <p:txBody>
          <a:bodyPr/>
          <a:lstStyle/>
          <a:p>
            <a:r>
              <a:rPr lang="nl-NL" dirty="0"/>
              <a:t>Woordenschat… wat gaat dat hard!</a:t>
            </a:r>
          </a:p>
          <a:p>
            <a:pPr marL="0" indent="0">
              <a:buNone/>
            </a:pPr>
            <a:r>
              <a:rPr lang="nl-NL" dirty="0"/>
              <a:t> </a:t>
            </a:r>
          </a:p>
          <a:p>
            <a:r>
              <a:rPr lang="nl-NL" dirty="0"/>
              <a:t>Taalcentra in de hersenen:</a:t>
            </a:r>
          </a:p>
          <a:p>
            <a:pPr lvl="1"/>
            <a:r>
              <a:rPr lang="nl-NL" dirty="0"/>
              <a:t>Gebied van Wernicke</a:t>
            </a:r>
          </a:p>
          <a:p>
            <a:pPr lvl="1"/>
            <a:r>
              <a:rPr lang="nl-NL" dirty="0"/>
              <a:t>Gebied van </a:t>
            </a:r>
            <a:r>
              <a:rPr lang="nl-NL" dirty="0" err="1"/>
              <a:t>Broca</a:t>
            </a:r>
            <a:endParaRPr lang="nl-NL" dirty="0"/>
          </a:p>
          <a:p>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dirty="0" err="1"/>
              <a:t>Taalontwikkeling</a:t>
            </a:r>
            <a:endParaRPr lang="nl-NL" dirty="0"/>
          </a:p>
        </p:txBody>
      </p:sp>
      <p:pic>
        <p:nvPicPr>
          <p:cNvPr id="5" name="Picture 9" descr="6-3-3-1">
            <a:extLst>
              <a:ext uri="{FF2B5EF4-FFF2-40B4-BE49-F238E27FC236}">
                <a16:creationId xmlns:a16="http://schemas.microsoft.com/office/drawing/2014/main" id="{4F9FFAE4-F4B6-4FCB-A955-5F9706C81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7558" y="2702620"/>
            <a:ext cx="57912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39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2551075" cy="1007533"/>
          </a:xfrm>
        </p:spPr>
        <p:txBody>
          <a:bodyPr/>
          <a:lstStyle/>
          <a:p>
            <a:r>
              <a:rPr lang="nl-NL" dirty="0"/>
              <a:t>* </a:t>
            </a:r>
            <a:r>
              <a:rPr lang="nl-NL" dirty="0" err="1"/>
              <a:t>Elaborated</a:t>
            </a:r>
            <a:r>
              <a:rPr lang="nl-NL" dirty="0"/>
              <a:t> code</a:t>
            </a:r>
          </a:p>
          <a:p>
            <a:r>
              <a:rPr lang="nl-NL" dirty="0"/>
              <a:t>* </a:t>
            </a:r>
            <a:r>
              <a:rPr lang="nl-NL" dirty="0" err="1"/>
              <a:t>Restricted</a:t>
            </a:r>
            <a:r>
              <a:rPr lang="nl-NL" dirty="0"/>
              <a:t> code</a:t>
            </a:r>
          </a:p>
          <a:p>
            <a:endParaRPr lang="nl-NL" dirty="0"/>
          </a:p>
          <a:p>
            <a:pPr marL="0" indent="0" algn="ctr">
              <a:buNone/>
            </a:pPr>
            <a:endParaRPr lang="nl-NL" sz="2800" b="1" dirty="0">
              <a:solidFill>
                <a:srgbClr val="005DAA"/>
              </a:solidFill>
              <a:latin typeface="Calibri Light" panose="020F0302020204030204" pitchFamily="34" charset="0"/>
            </a:endParaRPr>
          </a:p>
          <a:p>
            <a:pPr marL="0" indent="0" algn="ctr">
              <a:buNone/>
            </a:pPr>
            <a:endParaRPr lang="nl-NL" sz="2800" b="1" dirty="0">
              <a:solidFill>
                <a:srgbClr val="005DAA"/>
              </a:solidFill>
              <a:latin typeface="Calibri Light" panose="020F0302020204030204" pitchFamily="34" charset="0"/>
            </a:endParaRPr>
          </a:p>
          <a:p>
            <a:pPr marL="2664000" indent="0" algn="ctr">
              <a:buNone/>
            </a:pPr>
            <a:r>
              <a:rPr lang="nl-NL" sz="2800" b="1" dirty="0">
                <a:solidFill>
                  <a:srgbClr val="005DAA"/>
                </a:solidFill>
                <a:latin typeface="Calibri Light" panose="020F0302020204030204" pitchFamily="34" charset="0"/>
              </a:rPr>
              <a:t>“</a:t>
            </a:r>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altLang="en-US" dirty="0" err="1"/>
              <a:t>Taalontwikkeling</a:t>
            </a:r>
            <a:endParaRPr lang="nl-NL" dirty="0"/>
          </a:p>
        </p:txBody>
      </p:sp>
      <p:pic>
        <p:nvPicPr>
          <p:cNvPr id="6" name="Afbeelding 5">
            <a:extLst>
              <a:ext uri="{FF2B5EF4-FFF2-40B4-BE49-F238E27FC236}">
                <a16:creationId xmlns:a16="http://schemas.microsoft.com/office/drawing/2014/main" id="{357EED22-3841-4082-92D6-65D77FA3FE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84" y="3644434"/>
            <a:ext cx="3678614" cy="2447799"/>
          </a:xfrm>
          <a:prstGeom prst="rect">
            <a:avLst/>
          </a:prstGeom>
        </p:spPr>
      </p:pic>
      <p:sp>
        <p:nvSpPr>
          <p:cNvPr id="7" name="Rechthoek 6">
            <a:extLst>
              <a:ext uri="{FF2B5EF4-FFF2-40B4-BE49-F238E27FC236}">
                <a16:creationId xmlns:a16="http://schemas.microsoft.com/office/drawing/2014/main" id="{690F81D9-877E-44A1-9DD9-0B36F9B80C33}"/>
              </a:ext>
            </a:extLst>
          </p:cNvPr>
          <p:cNvSpPr/>
          <p:nvPr/>
        </p:nvSpPr>
        <p:spPr>
          <a:xfrm>
            <a:off x="6462991" y="3591230"/>
            <a:ext cx="3965850" cy="1384995"/>
          </a:xfrm>
          <a:prstGeom prst="rect">
            <a:avLst/>
          </a:prstGeom>
        </p:spPr>
        <p:txBody>
          <a:bodyPr wrap="square">
            <a:spAutoFit/>
          </a:bodyPr>
          <a:lstStyle/>
          <a:p>
            <a:pPr algn="ctr"/>
            <a:r>
              <a:rPr lang="nl-NL" sz="2800" b="1" dirty="0">
                <a:solidFill>
                  <a:srgbClr val="005DAA"/>
                </a:solidFill>
                <a:latin typeface="Calibri Light" panose="020F0302020204030204" pitchFamily="34" charset="0"/>
              </a:rPr>
              <a:t>Wie is dat? Wat is dat?”</a:t>
            </a:r>
          </a:p>
          <a:p>
            <a:pPr algn="ctr"/>
            <a:r>
              <a:rPr lang="nl-NL" sz="2800" b="1" dirty="0">
                <a:solidFill>
                  <a:srgbClr val="005DAA"/>
                </a:solidFill>
                <a:latin typeface="Calibri Light" panose="020F0302020204030204" pitchFamily="34" charset="0"/>
              </a:rPr>
              <a:t>&amp;        </a:t>
            </a:r>
          </a:p>
          <a:p>
            <a:pPr algn="ctr"/>
            <a:r>
              <a:rPr lang="nl-NL" sz="2800" b="1" dirty="0">
                <a:solidFill>
                  <a:srgbClr val="005DAA"/>
                </a:solidFill>
                <a:latin typeface="Calibri Light" panose="020F0302020204030204" pitchFamily="34" charset="0"/>
              </a:rPr>
              <a:t>“Waarom?”</a:t>
            </a:r>
          </a:p>
        </p:txBody>
      </p:sp>
    </p:spTree>
    <p:extLst>
      <p:ext uri="{BB962C8B-B14F-4D97-AF65-F5344CB8AC3E}">
        <p14:creationId xmlns:p14="http://schemas.microsoft.com/office/powerpoint/2010/main" val="4056851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10367433" cy="3503778"/>
          </a:xfrm>
        </p:spPr>
        <p:txBody>
          <a:bodyPr/>
          <a:lstStyle/>
          <a:p>
            <a:r>
              <a:rPr lang="nl-NL" dirty="0"/>
              <a:t>Drie basisregels (om tot een rechtvaardige </a:t>
            </a:r>
            <a:br>
              <a:rPr lang="nl-NL" dirty="0"/>
            </a:br>
            <a:r>
              <a:rPr lang="nl-NL" dirty="0"/>
              <a:t>verdeling te komen)</a:t>
            </a:r>
          </a:p>
          <a:p>
            <a:pPr lvl="1"/>
            <a:r>
              <a:rPr lang="nl-NL" dirty="0"/>
              <a:t>Billijkheid</a:t>
            </a:r>
          </a:p>
          <a:p>
            <a:pPr lvl="1"/>
            <a:r>
              <a:rPr lang="nl-NL" dirty="0"/>
              <a:t>Gelijkheid</a:t>
            </a:r>
          </a:p>
          <a:p>
            <a:pPr lvl="1"/>
            <a:r>
              <a:rPr lang="nl-NL" dirty="0"/>
              <a:t>Behoefte</a:t>
            </a:r>
          </a:p>
          <a:p>
            <a:endParaRPr lang="nl-NL" dirty="0"/>
          </a:p>
          <a:p>
            <a:endParaRPr lang="nl-NL" dirty="0"/>
          </a:p>
          <a:p>
            <a:r>
              <a:rPr lang="nl-NL" dirty="0" err="1"/>
              <a:t>bobodoll</a:t>
            </a:r>
            <a:r>
              <a:rPr lang="nl-NL" dirty="0"/>
              <a:t> experiment – </a:t>
            </a:r>
            <a:r>
              <a:rPr lang="nl-NL" dirty="0" err="1"/>
              <a:t>bandura</a:t>
            </a:r>
            <a:br>
              <a:rPr lang="nl-NL" dirty="0"/>
            </a:br>
            <a:r>
              <a:rPr lang="nl-NL" dirty="0"/>
              <a:t>http://www.youtube.com/watch?v=hHHdovKHDNU</a:t>
            </a:r>
          </a:p>
          <a:p>
            <a:endParaRPr lang="nl-NL" dirty="0"/>
          </a:p>
          <a:p>
            <a:pPr marL="0" indent="0">
              <a:buNone/>
              <a:defRPr/>
            </a:pPr>
            <a:r>
              <a:rPr lang="en-US" sz="2800" dirty="0">
                <a:solidFill>
                  <a:srgbClr val="005DAA"/>
                </a:solidFill>
                <a:latin typeface="Calibri Light" panose="020F0302020204030204" pitchFamily="34" charset="0"/>
              </a:rPr>
              <a:t>… ‘</a:t>
            </a:r>
            <a:r>
              <a:rPr lang="en-US" sz="2800" dirty="0" err="1">
                <a:solidFill>
                  <a:srgbClr val="005DAA"/>
                </a:solidFill>
                <a:latin typeface="Calibri Light" panose="020F0302020204030204" pitchFamily="34" charset="0"/>
              </a:rPr>
              <a:t>prosociaal</a:t>
            </a:r>
            <a:r>
              <a:rPr lang="en-US" sz="2800" dirty="0">
                <a:solidFill>
                  <a:srgbClr val="005DAA"/>
                </a:solidFill>
                <a:latin typeface="Calibri Light" panose="020F0302020204030204" pitchFamily="34" charset="0"/>
              </a:rPr>
              <a:t> </a:t>
            </a:r>
            <a:r>
              <a:rPr lang="en-US" sz="2800" dirty="0" err="1">
                <a:solidFill>
                  <a:srgbClr val="005DAA"/>
                </a:solidFill>
                <a:latin typeface="Calibri Light" panose="020F0302020204030204" pitchFamily="34" charset="0"/>
              </a:rPr>
              <a:t>gedrag</a:t>
            </a:r>
            <a:r>
              <a:rPr lang="en-US" sz="2800" dirty="0">
                <a:solidFill>
                  <a:srgbClr val="005DAA"/>
                </a:solidFill>
                <a:latin typeface="Calibri Light" panose="020F0302020204030204" pitchFamily="34" charset="0"/>
              </a:rPr>
              <a:t>’… </a:t>
            </a:r>
            <a:r>
              <a:rPr lang="en-US" sz="2800" dirty="0" err="1">
                <a:solidFill>
                  <a:srgbClr val="005DAA"/>
                </a:solidFill>
                <a:latin typeface="Calibri Light" panose="020F0302020204030204" pitchFamily="34" charset="0"/>
              </a:rPr>
              <a:t>agressief</a:t>
            </a:r>
            <a:r>
              <a:rPr lang="en-US" sz="2800" dirty="0">
                <a:solidFill>
                  <a:srgbClr val="005DAA"/>
                </a:solidFill>
                <a:latin typeface="Calibri Light" panose="020F0302020204030204" pitchFamily="34" charset="0"/>
              </a:rPr>
              <a:t> </a:t>
            </a:r>
            <a:r>
              <a:rPr lang="en-US" sz="2800" dirty="0" err="1">
                <a:solidFill>
                  <a:srgbClr val="005DAA"/>
                </a:solidFill>
                <a:latin typeface="Calibri Light" panose="020F0302020204030204" pitchFamily="34" charset="0"/>
              </a:rPr>
              <a:t>gedrag</a:t>
            </a:r>
            <a:r>
              <a:rPr lang="en-US" sz="2800" dirty="0">
                <a:solidFill>
                  <a:srgbClr val="005DAA"/>
                </a:solidFill>
                <a:latin typeface="Calibri Light" panose="020F0302020204030204" pitchFamily="34" charset="0"/>
              </a:rPr>
              <a:t>...   …. </a:t>
            </a:r>
            <a:r>
              <a:rPr lang="en-US" sz="2800" dirty="0" err="1">
                <a:solidFill>
                  <a:srgbClr val="005DAA"/>
                </a:solidFill>
                <a:latin typeface="Calibri Light" panose="020F0302020204030204" pitchFamily="34" charset="0"/>
              </a:rPr>
              <a:t>modelleren</a:t>
            </a:r>
            <a:endParaRPr lang="en-US" sz="2800" dirty="0">
              <a:solidFill>
                <a:srgbClr val="005DAA"/>
              </a:solidFill>
              <a:latin typeface="Calibri Light" panose="020F0302020204030204" pitchFamily="34" charset="0"/>
            </a:endParaRPr>
          </a:p>
          <a:p>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sz="5400" dirty="0" err="1"/>
              <a:t>Eerlijk</a:t>
            </a:r>
            <a:r>
              <a:rPr lang="en-US" sz="5400" dirty="0"/>
              <a:t> </a:t>
            </a:r>
            <a:r>
              <a:rPr lang="en-US" sz="5400" dirty="0" err="1"/>
              <a:t>zullen</a:t>
            </a:r>
            <a:r>
              <a:rPr lang="en-US" sz="5400" dirty="0"/>
              <a:t> we </a:t>
            </a:r>
            <a:r>
              <a:rPr lang="en-US" sz="5400" dirty="0" err="1"/>
              <a:t>alles</a:t>
            </a:r>
            <a:r>
              <a:rPr lang="en-US" sz="5400" dirty="0"/>
              <a:t> </a:t>
            </a:r>
            <a:r>
              <a:rPr lang="en-US" sz="5400" dirty="0" err="1"/>
              <a:t>delen</a:t>
            </a:r>
            <a:endParaRPr lang="nl-NL" dirty="0"/>
          </a:p>
        </p:txBody>
      </p:sp>
      <p:pic>
        <p:nvPicPr>
          <p:cNvPr id="6" name="Afbeelding 5">
            <a:extLst>
              <a:ext uri="{FF2B5EF4-FFF2-40B4-BE49-F238E27FC236}">
                <a16:creationId xmlns:a16="http://schemas.microsoft.com/office/drawing/2014/main" id="{EAEFF602-2E64-4A89-8E6B-B411B5AC9B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5323" y="2421467"/>
            <a:ext cx="4078416" cy="2718944"/>
          </a:xfrm>
          <a:prstGeom prst="rect">
            <a:avLst/>
          </a:prstGeom>
        </p:spPr>
      </p:pic>
    </p:spTree>
    <p:extLst>
      <p:ext uri="{BB962C8B-B14F-4D97-AF65-F5344CB8AC3E}">
        <p14:creationId xmlns:p14="http://schemas.microsoft.com/office/powerpoint/2010/main" val="1898036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10367433" cy="3503778"/>
          </a:xfrm>
        </p:spPr>
        <p:txBody>
          <a:bodyPr/>
          <a:lstStyle/>
          <a:p>
            <a:r>
              <a:rPr lang="nl-NL" altLang="en-US" dirty="0" err="1"/>
              <a:t>Acting</a:t>
            </a:r>
            <a:r>
              <a:rPr lang="nl-NL" altLang="en-US" dirty="0"/>
              <a:t>-out gedrag is het naar binnen richten van emoties (zoals angst en boosheid), wat kan leiden tot stil en apathisch gedrag. </a:t>
            </a:r>
            <a:endParaRPr lang="en-GB" altLang="en-US" dirty="0"/>
          </a:p>
          <a:p>
            <a:pPr>
              <a:buNone/>
            </a:pPr>
            <a:r>
              <a:rPr lang="nl-NL" altLang="en-US" dirty="0">
                <a:cs typeface="Times New Roman" panose="02020603050405020304" pitchFamily="18" charset="0"/>
              </a:rPr>
              <a:t> </a:t>
            </a:r>
            <a:endParaRPr lang="en-GB" altLang="en-US" dirty="0">
              <a:cs typeface="Times New Roman" panose="02020603050405020304" pitchFamily="18" charset="0"/>
            </a:endParaRPr>
          </a:p>
          <a:p>
            <a:r>
              <a:rPr lang="nl-NL" altLang="en-US" dirty="0"/>
              <a:t>Bij schaamtegevoel wijs je je eigen gedrag af.</a:t>
            </a:r>
            <a:endParaRPr lang="en-GB" altLang="en-US" dirty="0"/>
          </a:p>
          <a:p>
            <a:pPr marL="0" indent="0">
              <a:buNone/>
            </a:pPr>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nl-NL" dirty="0"/>
              <a:t>Proef-</a:t>
            </a:r>
            <a:r>
              <a:rPr lang="nl-NL" dirty="0" err="1"/>
              <a:t>toetsvragen</a:t>
            </a:r>
            <a:r>
              <a:rPr lang="nl-NL" dirty="0"/>
              <a:t>…</a:t>
            </a:r>
          </a:p>
        </p:txBody>
      </p:sp>
    </p:spTree>
    <p:extLst>
      <p:ext uri="{BB962C8B-B14F-4D97-AF65-F5344CB8AC3E}">
        <p14:creationId xmlns:p14="http://schemas.microsoft.com/office/powerpoint/2010/main" val="283020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dirty="0"/>
              <a:t> Tieleman</a:t>
            </a:r>
          </a:p>
          <a:p>
            <a:endParaRPr lang="nl-NL" dirty="0"/>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6" y="2421467"/>
            <a:ext cx="7918942" cy="3503778"/>
          </a:xfrm>
        </p:spPr>
        <p:txBody>
          <a:bodyPr/>
          <a:lstStyle/>
          <a:p>
            <a:pPr>
              <a:buFont typeface="Wingdings" panose="05000000000000000000" pitchFamily="2" charset="2"/>
              <a:buChar char="§"/>
            </a:pPr>
            <a:r>
              <a:rPr lang="nl-NL" altLang="nl-NL" sz="2400" dirty="0"/>
              <a:t>Rond de leeftijd van 2,5 jaar begint de koppigheidsfase. Het kind antwoord op alles met ‘nee’, ook al worden dingen voorgesteld die het graag wil. Dit wordt de </a:t>
            </a:r>
            <a:r>
              <a:rPr lang="nl-NL" altLang="nl-NL" sz="2400" i="1" dirty="0"/>
              <a:t>peuterpuberteit</a:t>
            </a:r>
            <a:r>
              <a:rPr lang="nl-NL" altLang="nl-NL" sz="2400" dirty="0"/>
              <a:t> genoemd.</a:t>
            </a:r>
            <a:br>
              <a:rPr lang="nl-NL" altLang="nl-NL" sz="2400" dirty="0"/>
            </a:br>
            <a:endParaRPr lang="nl-NL" altLang="nl-NL" sz="2400" dirty="0"/>
          </a:p>
          <a:p>
            <a:pPr>
              <a:buFont typeface="Wingdings" panose="05000000000000000000" pitchFamily="2" charset="2"/>
              <a:buChar char="§"/>
            </a:pPr>
            <a:r>
              <a:rPr lang="nl-NL" altLang="nl-NL" sz="2400" dirty="0"/>
              <a:t>Door te experimenteren met autonomie, leert het kind langzamerhand hoe het zich moet inleven in anderen. Dit heeft ook veel te maken met de hechting van het kind.</a:t>
            </a:r>
          </a:p>
          <a:p>
            <a:pPr marL="0" indent="0">
              <a:buNone/>
            </a:pPr>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altLang="nl-NL" dirty="0" err="1"/>
              <a:t>Persoonlijkheidsontwikkeling</a:t>
            </a:r>
            <a:endParaRPr lang="nl-NL" dirty="0"/>
          </a:p>
        </p:txBody>
      </p:sp>
      <p:pic>
        <p:nvPicPr>
          <p:cNvPr id="5" name="Picture 2">
            <a:extLst>
              <a:ext uri="{FF2B5EF4-FFF2-40B4-BE49-F238E27FC236}">
                <a16:creationId xmlns:a16="http://schemas.microsoft.com/office/drawing/2014/main" id="{09218A83-57CF-4749-AAC3-3291CFB7E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7032" y="1402652"/>
            <a:ext cx="2836001" cy="423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0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10367433" cy="3503778"/>
          </a:xfrm>
        </p:spPr>
        <p:txBody>
          <a:bodyPr/>
          <a:lstStyle/>
          <a:p>
            <a:r>
              <a:rPr lang="nl-NL" dirty="0"/>
              <a:t>Vullingsfase…</a:t>
            </a:r>
          </a:p>
          <a:p>
            <a:r>
              <a:rPr lang="nl-NL" dirty="0"/>
              <a:t>Strekkingsfase…</a:t>
            </a:r>
          </a:p>
          <a:p>
            <a:r>
              <a:rPr lang="nl-NL" dirty="0"/>
              <a:t> GESTALTWANDEL</a:t>
            </a:r>
          </a:p>
          <a:p>
            <a:r>
              <a:rPr lang="nl-NL" dirty="0"/>
              <a:t>Zindelijkheid: </a:t>
            </a:r>
          </a:p>
          <a:p>
            <a:pPr lvl="1"/>
            <a:r>
              <a:rPr lang="nl-NL" dirty="0"/>
              <a:t>enuresis</a:t>
            </a:r>
          </a:p>
          <a:p>
            <a:pPr lvl="1"/>
            <a:r>
              <a:rPr lang="nl-NL" dirty="0" err="1"/>
              <a:t>encopresis</a:t>
            </a:r>
            <a:endParaRPr lang="nl-NL" dirty="0"/>
          </a:p>
          <a:p>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altLang="en-US" dirty="0" err="1"/>
              <a:t>Lichamelijke</a:t>
            </a:r>
            <a:r>
              <a:rPr lang="en-US" altLang="en-US" dirty="0"/>
              <a:t> </a:t>
            </a:r>
            <a:r>
              <a:rPr lang="en-US" altLang="en-US" dirty="0" err="1"/>
              <a:t>ontwikkeling</a:t>
            </a:r>
            <a:endParaRPr lang="nl-NL" dirty="0"/>
          </a:p>
        </p:txBody>
      </p:sp>
      <p:pic>
        <p:nvPicPr>
          <p:cNvPr id="5" name="Picture 2" descr="http://marlou.punt.nl/upload/IMG_1165_-_klein.jpg">
            <a:extLst>
              <a:ext uri="{FF2B5EF4-FFF2-40B4-BE49-F238E27FC236}">
                <a16:creationId xmlns:a16="http://schemas.microsoft.com/office/drawing/2014/main" id="{F8AC84BC-F770-42BA-B29C-198BF7B1CB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877" b="13307"/>
          <a:stretch/>
        </p:blipFill>
        <p:spPr bwMode="auto">
          <a:xfrm>
            <a:off x="4655213" y="3362063"/>
            <a:ext cx="2981720" cy="2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hansionline.de/recht/sicherheit-foerdern-im-kindergarten/004.png">
            <a:extLst>
              <a:ext uri="{FF2B5EF4-FFF2-40B4-BE49-F238E27FC236}">
                <a16:creationId xmlns:a16="http://schemas.microsoft.com/office/drawing/2014/main" id="{1A0DB220-E00E-4C17-AD6F-BB8541DAD2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87" r="3319"/>
          <a:stretch/>
        </p:blipFill>
        <p:spPr bwMode="auto">
          <a:xfrm>
            <a:off x="8144933" y="1125273"/>
            <a:ext cx="404706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24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10367433" cy="3503778"/>
          </a:xfrm>
        </p:spPr>
        <p:txBody>
          <a:bodyPr/>
          <a:lstStyle/>
          <a:p>
            <a:r>
              <a:rPr lang="en-GB" altLang="en-US" sz="2000" i="1" dirty="0"/>
              <a:t>Grove </a:t>
            </a:r>
            <a:r>
              <a:rPr lang="en-GB" altLang="en-US" sz="2000" i="1" dirty="0" err="1"/>
              <a:t>motoriek</a:t>
            </a:r>
            <a:endParaRPr lang="en-GB" altLang="en-US" sz="2000" i="1" dirty="0"/>
          </a:p>
          <a:p>
            <a:r>
              <a:rPr lang="en-GB" altLang="en-US" sz="2000" i="1" dirty="0" err="1"/>
              <a:t>Fijne</a:t>
            </a:r>
            <a:r>
              <a:rPr lang="en-GB" altLang="en-US" sz="2000" i="1" dirty="0"/>
              <a:t> </a:t>
            </a:r>
            <a:r>
              <a:rPr lang="en-GB" altLang="en-US" sz="2000" i="1" dirty="0" err="1"/>
              <a:t>motoriek</a:t>
            </a:r>
            <a:endParaRPr lang="en-GB" altLang="en-US" sz="2000" i="1" dirty="0"/>
          </a:p>
          <a:p>
            <a:endParaRPr lang="nl-NL" dirty="0"/>
          </a:p>
          <a:p>
            <a:endParaRPr lang="nl-NL" dirty="0"/>
          </a:p>
          <a:p>
            <a:endParaRPr lang="nl-NL" dirty="0"/>
          </a:p>
          <a:p>
            <a:pPr marL="0" indent="0">
              <a:buNone/>
            </a:pPr>
            <a:r>
              <a:rPr lang="nl-NL" sz="2800" dirty="0">
                <a:solidFill>
                  <a:srgbClr val="005DAA"/>
                </a:solidFill>
                <a:latin typeface="Calibri Light" panose="020F0302020204030204" pitchFamily="34" charset="0"/>
              </a:rPr>
              <a:t>“Schipper mag ik overvaren, ja of nee?</a:t>
            </a:r>
          </a:p>
          <a:p>
            <a:pPr marL="0" indent="0">
              <a:buNone/>
            </a:pPr>
            <a:r>
              <a:rPr lang="nl-NL" sz="2800" dirty="0">
                <a:solidFill>
                  <a:srgbClr val="005DAA"/>
                </a:solidFill>
                <a:latin typeface="Calibri Light" panose="020F0302020204030204" pitchFamily="34" charset="0"/>
              </a:rPr>
              <a:t>Moet ik dan ook geld betalen, ja of nee? 	</a:t>
            </a:r>
          </a:p>
          <a:p>
            <a:pPr marL="0" indent="0">
              <a:buNone/>
            </a:pPr>
            <a:r>
              <a:rPr lang="nl-NL" sz="2800" dirty="0">
                <a:solidFill>
                  <a:srgbClr val="005DAA"/>
                </a:solidFill>
                <a:latin typeface="Calibri Light" panose="020F0302020204030204" pitchFamily="34" charset="0"/>
              </a:rPr>
              <a:t>HOE?????”</a:t>
            </a:r>
          </a:p>
          <a:p>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altLang="en-US" dirty="0" err="1"/>
              <a:t>Motoriek</a:t>
            </a:r>
            <a:endParaRPr lang="nl-NL" dirty="0"/>
          </a:p>
        </p:txBody>
      </p:sp>
      <p:pic>
        <p:nvPicPr>
          <p:cNvPr id="6" name="Afbeelding 5">
            <a:extLst>
              <a:ext uri="{FF2B5EF4-FFF2-40B4-BE49-F238E27FC236}">
                <a16:creationId xmlns:a16="http://schemas.microsoft.com/office/drawing/2014/main" id="{B2820667-7662-405E-93BE-FB16D372E6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500" y="1989667"/>
            <a:ext cx="5143500" cy="3429000"/>
          </a:xfrm>
          <a:prstGeom prst="rect">
            <a:avLst/>
          </a:prstGeom>
        </p:spPr>
      </p:pic>
    </p:spTree>
    <p:extLst>
      <p:ext uri="{BB962C8B-B14F-4D97-AF65-F5344CB8AC3E}">
        <p14:creationId xmlns:p14="http://schemas.microsoft.com/office/powerpoint/2010/main" val="135922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10367433" cy="3503778"/>
          </a:xfrm>
        </p:spPr>
        <p:txBody>
          <a:bodyPr/>
          <a:lstStyle/>
          <a:p>
            <a:pPr marL="0" indent="0">
              <a:buNone/>
            </a:pPr>
            <a:r>
              <a:rPr lang="nl-NL" sz="2800" dirty="0">
                <a:solidFill>
                  <a:srgbClr val="005DAA"/>
                </a:solidFill>
                <a:latin typeface="Calibri Light" panose="020F0302020204030204" pitchFamily="34" charset="0"/>
              </a:rPr>
              <a:t>Visuele principes:</a:t>
            </a:r>
          </a:p>
          <a:p>
            <a:r>
              <a:rPr lang="nl-NL" dirty="0"/>
              <a:t>Grootteconstantie</a:t>
            </a:r>
          </a:p>
          <a:p>
            <a:r>
              <a:rPr lang="nl-NL" dirty="0"/>
              <a:t>Kleur- en helderheidsconstantie</a:t>
            </a:r>
          </a:p>
          <a:p>
            <a:r>
              <a:rPr lang="nl-NL" dirty="0"/>
              <a:t>Vormconstantie</a:t>
            </a:r>
          </a:p>
          <a:p>
            <a:r>
              <a:rPr lang="nl-NL" dirty="0"/>
              <a:t>Objectconstantie</a:t>
            </a:r>
          </a:p>
          <a:p>
            <a:endParaRPr lang="nl-NL" dirty="0"/>
          </a:p>
          <a:p>
            <a:endParaRPr lang="nl-NL" dirty="0"/>
          </a:p>
          <a:p>
            <a:pPr marL="0" indent="0">
              <a:buNone/>
            </a:pPr>
            <a:r>
              <a:rPr lang="en-GB" sz="2800" dirty="0">
                <a:solidFill>
                  <a:srgbClr val="005DAA"/>
                </a:solidFill>
                <a:latin typeface="Calibri Light" panose="020F0302020204030204" pitchFamily="34" charset="0"/>
              </a:rPr>
              <a:t>Detail ….. </a:t>
            </a:r>
            <a:r>
              <a:rPr lang="en-GB" sz="2800" dirty="0" err="1">
                <a:solidFill>
                  <a:srgbClr val="005DAA"/>
                </a:solidFill>
                <a:latin typeface="Calibri Light" panose="020F0302020204030204" pitchFamily="34" charset="0"/>
              </a:rPr>
              <a:t>geheel</a:t>
            </a:r>
            <a:endParaRPr lang="en-GB" sz="2800" dirty="0">
              <a:solidFill>
                <a:srgbClr val="005DAA"/>
              </a:solidFill>
              <a:latin typeface="Calibri Light" panose="020F0302020204030204" pitchFamily="34" charset="0"/>
            </a:endParaRPr>
          </a:p>
          <a:p>
            <a:pPr marL="0" indent="0">
              <a:buNone/>
            </a:pPr>
            <a:endParaRPr lang="nl-NL" dirty="0"/>
          </a:p>
          <a:p>
            <a:endParaRPr lang="nl-NL" dirty="0"/>
          </a:p>
        </p:txBody>
      </p:sp>
      <p:sp>
        <p:nvSpPr>
          <p:cNvPr id="4" name="Tijdelijke aanduiding voor tekst 3"/>
          <p:cNvSpPr>
            <a:spLocks noGrp="1"/>
          </p:cNvSpPr>
          <p:nvPr>
            <p:ph type="body" sz="quarter" idx="15"/>
          </p:nvPr>
        </p:nvSpPr>
        <p:spPr>
          <a:xfrm>
            <a:off x="1146628" y="1246032"/>
            <a:ext cx="10369549" cy="768349"/>
          </a:xfrm>
        </p:spPr>
        <p:txBody>
          <a:bodyPr/>
          <a:lstStyle/>
          <a:p>
            <a:r>
              <a:rPr lang="en-US" altLang="en-US" sz="5400" dirty="0" err="1"/>
              <a:t>Ontwikkeling</a:t>
            </a:r>
            <a:r>
              <a:rPr lang="en-US" altLang="en-US" sz="5400" dirty="0"/>
              <a:t> van de </a:t>
            </a:r>
            <a:r>
              <a:rPr lang="en-US" altLang="en-US" sz="5400" dirty="0" err="1"/>
              <a:t>waarneming</a:t>
            </a:r>
            <a:endParaRPr lang="nl-NL" dirty="0"/>
          </a:p>
        </p:txBody>
      </p:sp>
      <p:pic>
        <p:nvPicPr>
          <p:cNvPr id="8" name="Afbeelding 7">
            <a:extLst>
              <a:ext uri="{FF2B5EF4-FFF2-40B4-BE49-F238E27FC236}">
                <a16:creationId xmlns:a16="http://schemas.microsoft.com/office/drawing/2014/main" id="{063DECED-BEF6-441A-8A47-F63DA57014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1332" y="2353022"/>
            <a:ext cx="5461001" cy="3640667"/>
          </a:xfrm>
          <a:prstGeom prst="rect">
            <a:avLst/>
          </a:prstGeom>
        </p:spPr>
      </p:pic>
    </p:spTree>
    <p:extLst>
      <p:ext uri="{BB962C8B-B14F-4D97-AF65-F5344CB8AC3E}">
        <p14:creationId xmlns:p14="http://schemas.microsoft.com/office/powerpoint/2010/main" val="193860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4900" y="2230801"/>
            <a:ext cx="10367433" cy="3503778"/>
          </a:xfrm>
        </p:spPr>
        <p:txBody>
          <a:bodyPr/>
          <a:lstStyle/>
          <a:p>
            <a:r>
              <a:rPr lang="en-GB" altLang="en-US" sz="2000" i="1" dirty="0">
                <a:latin typeface="Arial" panose="020B0604020202020204" pitchFamily="34" charset="0"/>
                <a:cs typeface="Times New Roman" panose="02020603050405020304" pitchFamily="18" charset="0"/>
              </a:rPr>
              <a:t>Van </a:t>
            </a:r>
            <a:r>
              <a:rPr lang="en-GB" altLang="en-US" sz="2000" i="1" dirty="0" err="1">
                <a:latin typeface="Arial" panose="020B0604020202020204" pitchFamily="34" charset="0"/>
                <a:cs typeface="Times New Roman" panose="02020603050405020304" pitchFamily="18" charset="0"/>
              </a:rPr>
              <a:t>fysiognomisch</a:t>
            </a:r>
            <a:r>
              <a:rPr lang="en-GB" altLang="en-US" sz="2000" i="1" dirty="0">
                <a:latin typeface="Arial" panose="020B0604020202020204" pitchFamily="34" charset="0"/>
                <a:cs typeface="Times New Roman" panose="02020603050405020304" pitchFamily="18" charset="0"/>
              </a:rPr>
              <a:t>...   </a:t>
            </a:r>
            <a:r>
              <a:rPr lang="en-GB" altLang="en-US" sz="2000" i="1" dirty="0" err="1">
                <a:latin typeface="Arial" panose="020B0604020202020204" pitchFamily="34" charset="0"/>
                <a:cs typeface="Times New Roman" panose="02020603050405020304" pitchFamily="18" charset="0"/>
              </a:rPr>
              <a:t>naar</a:t>
            </a:r>
            <a:r>
              <a:rPr lang="en-GB" altLang="en-US" sz="2000" i="1" dirty="0">
                <a:latin typeface="Arial" panose="020B0604020202020204" pitchFamily="34" charset="0"/>
                <a:cs typeface="Times New Roman" panose="02020603050405020304" pitchFamily="18" charset="0"/>
              </a:rPr>
              <a:t> </a:t>
            </a:r>
            <a:r>
              <a:rPr lang="en-GB" altLang="en-US" sz="2000" i="1" dirty="0" err="1">
                <a:latin typeface="Arial" panose="020B0604020202020204" pitchFamily="34" charset="0"/>
                <a:cs typeface="Times New Roman" panose="02020603050405020304" pitchFamily="18" charset="0"/>
              </a:rPr>
              <a:t>zakelijk</a:t>
            </a:r>
            <a:r>
              <a:rPr lang="en-GB" altLang="en-US" sz="2000" i="1" dirty="0">
                <a:latin typeface="Arial" panose="020B0604020202020204" pitchFamily="34" charset="0"/>
                <a:cs typeface="Times New Roman" panose="02020603050405020304" pitchFamily="18" charset="0"/>
              </a:rPr>
              <a:t> en </a:t>
            </a:r>
            <a:r>
              <a:rPr lang="en-GB" altLang="en-US" sz="2000" i="1" dirty="0" err="1">
                <a:latin typeface="Arial" panose="020B0604020202020204" pitchFamily="34" charset="0"/>
                <a:cs typeface="Times New Roman" panose="02020603050405020304" pitchFamily="18" charset="0"/>
              </a:rPr>
              <a:t>concreet</a:t>
            </a:r>
            <a:r>
              <a:rPr lang="en-GB" altLang="en-US" sz="2000" i="1" dirty="0">
                <a:latin typeface="Arial" panose="020B0604020202020204" pitchFamily="34" charset="0"/>
                <a:cs typeface="Times New Roman" panose="02020603050405020304" pitchFamily="18" charset="0"/>
              </a:rPr>
              <a:t>…</a:t>
            </a:r>
          </a:p>
          <a:p>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nl-NL" dirty="0"/>
              <a:t>De wereld van de kindertekening..!</a:t>
            </a:r>
          </a:p>
        </p:txBody>
      </p:sp>
      <p:pic>
        <p:nvPicPr>
          <p:cNvPr id="5" name="Picture 5" descr="quincy 2">
            <a:extLst>
              <a:ext uri="{FF2B5EF4-FFF2-40B4-BE49-F238E27FC236}">
                <a16:creationId xmlns:a16="http://schemas.microsoft.com/office/drawing/2014/main" id="{47494840-A47D-4C22-A666-CD05EA70F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72" y="2890308"/>
            <a:ext cx="2269564" cy="13938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krab2">
            <a:extLst>
              <a:ext uri="{FF2B5EF4-FFF2-40B4-BE49-F238E27FC236}">
                <a16:creationId xmlns:a16="http://schemas.microsoft.com/office/drawing/2014/main" id="{24664D01-9EE6-49C1-B523-DA85B2CA2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533" y="3429001"/>
            <a:ext cx="2675467" cy="16836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8" descr="meisje">
            <a:extLst>
              <a:ext uri="{FF2B5EF4-FFF2-40B4-BE49-F238E27FC236}">
                <a16:creationId xmlns:a16="http://schemas.microsoft.com/office/drawing/2014/main" id="{6FA3C4A8-FCE8-4CF5-BC1B-DFC60F1EF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172" y="3980126"/>
            <a:ext cx="2044896" cy="250011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maaltijd 5">
            <a:extLst>
              <a:ext uri="{FF2B5EF4-FFF2-40B4-BE49-F238E27FC236}">
                <a16:creationId xmlns:a16="http://schemas.microsoft.com/office/drawing/2014/main" id="{5475D955-310D-4860-A323-415AA83E0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331" y="4520669"/>
            <a:ext cx="3160713" cy="22320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81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4989475" cy="3503778"/>
          </a:xfrm>
        </p:spPr>
        <p:txBody>
          <a:bodyPr/>
          <a:lstStyle/>
          <a:p>
            <a:r>
              <a:rPr lang="nl-NL" dirty="0"/>
              <a:t>Kinderen van 2 tot 6 jaar bevinden zich in de fase van het </a:t>
            </a:r>
            <a:r>
              <a:rPr lang="nl-NL" dirty="0" err="1"/>
              <a:t>preoperationeel</a:t>
            </a:r>
            <a:r>
              <a:rPr lang="nl-NL" dirty="0"/>
              <a:t> denken (Piaget).</a:t>
            </a:r>
          </a:p>
          <a:p>
            <a:endParaRPr lang="nl-NL" dirty="0"/>
          </a:p>
          <a:p>
            <a:r>
              <a:rPr lang="nl-NL" dirty="0"/>
              <a:t>Eén van de kenmerken is dat ze hun denken verrijken met fantasie.</a:t>
            </a:r>
          </a:p>
          <a:p>
            <a:endParaRPr lang="nl-NL" dirty="0"/>
          </a:p>
          <a:p>
            <a:r>
              <a:rPr lang="nl-NL" dirty="0"/>
              <a:t>Voorbeeld: kinderen geloven tot hun zesde vaak nog in Sinterklaas.</a:t>
            </a:r>
          </a:p>
          <a:p>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altLang="en-US" dirty="0" err="1"/>
              <a:t>Cognitieve</a:t>
            </a:r>
            <a:r>
              <a:rPr lang="en-US" altLang="en-US" dirty="0"/>
              <a:t> </a:t>
            </a:r>
            <a:r>
              <a:rPr lang="en-US" altLang="en-US" dirty="0" err="1"/>
              <a:t>ontwikkeling</a:t>
            </a:r>
            <a:endParaRPr lang="nl-NL" dirty="0"/>
          </a:p>
        </p:txBody>
      </p:sp>
      <p:pic>
        <p:nvPicPr>
          <p:cNvPr id="5" name="Picture 3" descr="dyn003_original_422_389_pjpeg_600_e9beb79eeb62ca297a821c95a1c511e4">
            <a:extLst>
              <a:ext uri="{FF2B5EF4-FFF2-40B4-BE49-F238E27FC236}">
                <a16:creationId xmlns:a16="http://schemas.microsoft.com/office/drawing/2014/main" id="{A7C7E1D9-5CB0-4BAA-9F19-F83B23927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692" y="2215174"/>
            <a:ext cx="424815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25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sp>
        <p:nvSpPr>
          <p:cNvPr id="3" name="Tijdelijke aanduiding voor tekst 2"/>
          <p:cNvSpPr>
            <a:spLocks noGrp="1"/>
          </p:cNvSpPr>
          <p:nvPr>
            <p:ph type="body" sz="quarter" idx="14"/>
          </p:nvPr>
        </p:nvSpPr>
        <p:spPr>
          <a:xfrm>
            <a:off x="1106525" y="2421467"/>
            <a:ext cx="2971205" cy="2446867"/>
          </a:xfrm>
        </p:spPr>
        <p:txBody>
          <a:bodyPr/>
          <a:lstStyle/>
          <a:p>
            <a:pPr marL="0" indent="0">
              <a:buNone/>
            </a:pPr>
            <a:r>
              <a:rPr lang="nl-NL" sz="2800" dirty="0">
                <a:solidFill>
                  <a:srgbClr val="005DAA"/>
                </a:solidFill>
                <a:latin typeface="Calibri Light" panose="020F0302020204030204" pitchFamily="34" charset="0"/>
              </a:rPr>
              <a:t>Peuters:</a:t>
            </a:r>
          </a:p>
          <a:p>
            <a:r>
              <a:rPr lang="nl-NL" dirty="0"/>
              <a:t>Magie… </a:t>
            </a:r>
          </a:p>
          <a:p>
            <a:r>
              <a:rPr lang="nl-NL" dirty="0"/>
              <a:t>Animisme…</a:t>
            </a:r>
          </a:p>
          <a:p>
            <a:r>
              <a:rPr lang="nl-NL" dirty="0"/>
              <a:t>Vertrouwdheidsaspect…</a:t>
            </a:r>
          </a:p>
          <a:p>
            <a:r>
              <a:rPr lang="nl-NL" dirty="0"/>
              <a:t>Egocentrisme…</a:t>
            </a:r>
          </a:p>
          <a:p>
            <a:endParaRPr lang="nl-NL" dirty="0"/>
          </a:p>
        </p:txBody>
      </p:sp>
      <p:sp>
        <p:nvSpPr>
          <p:cNvPr id="4" name="Tijdelijke aanduiding voor tekst 3"/>
          <p:cNvSpPr>
            <a:spLocks noGrp="1"/>
          </p:cNvSpPr>
          <p:nvPr>
            <p:ph type="body" sz="quarter" idx="15"/>
          </p:nvPr>
        </p:nvSpPr>
        <p:spPr>
          <a:xfrm>
            <a:off x="1102784" y="1221318"/>
            <a:ext cx="10369549" cy="768349"/>
          </a:xfrm>
        </p:spPr>
        <p:txBody>
          <a:bodyPr/>
          <a:lstStyle/>
          <a:p>
            <a:r>
              <a:rPr lang="en-US" dirty="0"/>
              <a:t>Pre-</a:t>
            </a:r>
            <a:r>
              <a:rPr lang="en-US" dirty="0" err="1"/>
              <a:t>operationeel</a:t>
            </a:r>
            <a:r>
              <a:rPr lang="en-US" dirty="0"/>
              <a:t> </a:t>
            </a:r>
            <a:r>
              <a:rPr lang="en-US" dirty="0" err="1"/>
              <a:t>denken</a:t>
            </a:r>
            <a:endParaRPr lang="nl-NL" dirty="0"/>
          </a:p>
        </p:txBody>
      </p:sp>
      <p:sp>
        <p:nvSpPr>
          <p:cNvPr id="5" name="Tijdelijke aanduiding voor tekst 2">
            <a:extLst>
              <a:ext uri="{FF2B5EF4-FFF2-40B4-BE49-F238E27FC236}">
                <a16:creationId xmlns:a16="http://schemas.microsoft.com/office/drawing/2014/main" id="{67FF742C-F1E3-4FD6-9C92-2751B056AA79}"/>
              </a:ext>
            </a:extLst>
          </p:cNvPr>
          <p:cNvSpPr txBox="1">
            <a:spLocks/>
          </p:cNvSpPr>
          <p:nvPr/>
        </p:nvSpPr>
        <p:spPr>
          <a:xfrm>
            <a:off x="6287558" y="2421467"/>
            <a:ext cx="3671988" cy="2446867"/>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pPr marL="0" indent="0">
              <a:buFont typeface="Wingdings 2" panose="05020102010507070707" pitchFamily="18" charset="2"/>
              <a:buNone/>
            </a:pPr>
            <a:r>
              <a:rPr lang="nl-NL" sz="2800" dirty="0">
                <a:solidFill>
                  <a:srgbClr val="005DAA"/>
                </a:solidFill>
                <a:latin typeface="Calibri Light" panose="020F0302020204030204" pitchFamily="34" charset="0"/>
              </a:rPr>
              <a:t>Kleuters:</a:t>
            </a:r>
          </a:p>
          <a:p>
            <a:r>
              <a:rPr lang="nl-NL" dirty="0"/>
              <a:t>Irreversibel denken</a:t>
            </a:r>
          </a:p>
          <a:p>
            <a:r>
              <a:rPr lang="nl-NL" dirty="0"/>
              <a:t>Nog geen conservatiebegrip</a:t>
            </a:r>
          </a:p>
          <a:p>
            <a:r>
              <a:rPr lang="nl-NL" dirty="0" err="1"/>
              <a:t>Eéndimensioneel</a:t>
            </a:r>
            <a:r>
              <a:rPr lang="nl-NL" dirty="0"/>
              <a:t> denken</a:t>
            </a:r>
          </a:p>
        </p:txBody>
      </p:sp>
      <p:pic>
        <p:nvPicPr>
          <p:cNvPr id="6" name="Picture 7" descr="http://www.schouppe.net/evopon/ontwikkeling/kleuter/img/piaget_conservatie1b.gif">
            <a:extLst>
              <a:ext uri="{FF2B5EF4-FFF2-40B4-BE49-F238E27FC236}">
                <a16:creationId xmlns:a16="http://schemas.microsoft.com/office/drawing/2014/main" id="{403589E5-3E4E-4C09-8AD3-F63A5C80DC3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91707" y="4590021"/>
            <a:ext cx="44196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http://www.schouppe.net/evopon/ontwikkeling/kleuter/img/piaget_conservatie1a.gif">
            <a:extLst>
              <a:ext uri="{FF2B5EF4-FFF2-40B4-BE49-F238E27FC236}">
                <a16:creationId xmlns:a16="http://schemas.microsoft.com/office/drawing/2014/main" id="{5AC19EB1-8878-4838-B691-CF2C2B572208}"/>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216221" y="4590021"/>
            <a:ext cx="37433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48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4 Van twee tot zes jaar</a:t>
            </a:r>
          </a:p>
          <a:p>
            <a:r>
              <a:rPr lang="nl-NL" dirty="0"/>
              <a:t> </a:t>
            </a:r>
          </a:p>
        </p:txBody>
      </p:sp>
      <p:pic>
        <p:nvPicPr>
          <p:cNvPr id="7" name="Picture 2">
            <a:extLst>
              <a:ext uri="{FF2B5EF4-FFF2-40B4-BE49-F238E27FC236}">
                <a16:creationId xmlns:a16="http://schemas.microsoft.com/office/drawing/2014/main" id="{2746CF58-037B-4E42-9FE3-86A2EB0C12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2936" y="709988"/>
            <a:ext cx="6986073" cy="607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253869"/>
      </p:ext>
    </p:extLst>
  </p:cSld>
  <p:clrMapOvr>
    <a:masterClrMapping/>
  </p:clrMapOvr>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docProps/app.xml><?xml version="1.0" encoding="utf-8"?>
<Properties xmlns="http://schemas.openxmlformats.org/officeDocument/2006/extended-properties" xmlns:vt="http://schemas.openxmlformats.org/officeDocument/2006/docPropsVTypes">
  <Template>sjabloon</Template>
  <TotalTime>116</TotalTime>
  <Words>406</Words>
  <Application>Microsoft Office PowerPoint</Application>
  <PresentationFormat>Breedbeeld</PresentationFormat>
  <Paragraphs>108</Paragraphs>
  <Slides>15</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Arial</vt:lpstr>
      <vt:lpstr>Calibri</vt:lpstr>
      <vt:lpstr>Calibri Light</vt:lpstr>
      <vt:lpstr>Times New Roman</vt:lpstr>
      <vt:lpstr>Wingdings</vt:lpstr>
      <vt:lpstr>Wingdings 2</vt:lpstr>
      <vt:lpstr>sjabloon_v01</vt:lpstr>
      <vt:lpstr>Levensfasen De psychologische ontwikkeling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Olga koppenhagen</cp:lastModifiedBy>
  <cp:revision>20</cp:revision>
  <dcterms:created xsi:type="dcterms:W3CDTF">2016-02-12T10:20:24Z</dcterms:created>
  <dcterms:modified xsi:type="dcterms:W3CDTF">2019-03-29T14:57:22Z</dcterms:modified>
</cp:coreProperties>
</file>