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65" r:id="rId9"/>
    <p:sldId id="266" r:id="rId10"/>
    <p:sldId id="268" r:id="rId11"/>
    <p:sldId id="269" r:id="rId12"/>
    <p:sldId id="270" r:id="rId13"/>
    <p:sldId id="272" r:id="rId14"/>
    <p:sldId id="273" r:id="rId15"/>
    <p:sldId id="271" r:id="rId16"/>
    <p:sldId id="267" r:id="rId17"/>
    <p:sldId id="259" r:id="rId18"/>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10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29-3-2019</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SXN-NWC51_HOME51\HOME51\PERS\KEV02\Documenten\3PS\LEVENSLOOPPSYCHOLOGIE\artist%20-%20I%20would%20stay.mp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vpro.nl/metropolis/speel.program.6105441.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psychologische ontwikkeling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r>
              <a:rPr lang="en-US" altLang="nl-NL" sz="2800" dirty="0">
                <a:solidFill>
                  <a:srgbClr val="005DAA"/>
                </a:solidFill>
                <a:latin typeface="Calibri Light" panose="020F0302020204030204" pitchFamily="34" charset="0"/>
              </a:rPr>
              <a:t>…</a:t>
            </a:r>
            <a:r>
              <a:rPr lang="en-US" altLang="nl-NL" sz="2800" dirty="0" err="1">
                <a:solidFill>
                  <a:srgbClr val="005DAA"/>
                </a:solidFill>
                <a:latin typeface="Calibri Light" panose="020F0302020204030204" pitchFamily="34" charset="0"/>
              </a:rPr>
              <a:t>staat</a:t>
            </a:r>
            <a:r>
              <a:rPr lang="en-US" altLang="nl-NL" sz="2800" dirty="0">
                <a:solidFill>
                  <a:srgbClr val="005DAA"/>
                </a:solidFill>
                <a:latin typeface="Calibri Light" panose="020F0302020204030204" pitchFamily="34" charset="0"/>
              </a:rPr>
              <a:t> tot man </a:t>
            </a:r>
            <a:r>
              <a:rPr lang="en-US" altLang="nl-NL" sz="2800" dirty="0" err="1">
                <a:solidFill>
                  <a:srgbClr val="005DAA"/>
                </a:solidFill>
                <a:latin typeface="Calibri Light" panose="020F0302020204030204" pitchFamily="34" charset="0"/>
              </a:rPr>
              <a:t>als</a:t>
            </a:r>
            <a:r>
              <a:rPr lang="en-US" altLang="nl-NL" sz="2800" dirty="0">
                <a:solidFill>
                  <a:srgbClr val="005DAA"/>
                </a:solidFill>
                <a:latin typeface="Calibri Light" panose="020F0302020204030204" pitchFamily="34" charset="0"/>
              </a:rPr>
              <a:t> </a:t>
            </a:r>
            <a:r>
              <a:rPr lang="en-US" altLang="nl-NL" sz="2800" dirty="0" err="1">
                <a:solidFill>
                  <a:srgbClr val="005DAA"/>
                </a:solidFill>
                <a:latin typeface="Calibri Light" panose="020F0302020204030204" pitchFamily="34" charset="0"/>
              </a:rPr>
              <a:t>hoef</a:t>
            </a:r>
            <a:r>
              <a:rPr lang="en-US" altLang="nl-NL" sz="2800" dirty="0">
                <a:solidFill>
                  <a:srgbClr val="005DAA"/>
                </a:solidFill>
                <a:latin typeface="Calibri Light" panose="020F0302020204030204" pitchFamily="34" charset="0"/>
              </a:rPr>
              <a:t> </a:t>
            </a:r>
            <a:r>
              <a:rPr lang="en-US" altLang="nl-NL" sz="2800" dirty="0" err="1">
                <a:solidFill>
                  <a:srgbClr val="005DAA"/>
                </a:solidFill>
                <a:latin typeface="Calibri Light" panose="020F0302020204030204" pitchFamily="34" charset="0"/>
              </a:rPr>
              <a:t>staat</a:t>
            </a:r>
            <a:r>
              <a:rPr lang="en-US" altLang="nl-NL" sz="2800" dirty="0">
                <a:solidFill>
                  <a:srgbClr val="005DAA"/>
                </a:solidFill>
                <a:latin typeface="Calibri Light" panose="020F0302020204030204" pitchFamily="34" charset="0"/>
              </a:rPr>
              <a:t> tot…</a:t>
            </a:r>
            <a:br>
              <a:rPr lang="en-US" altLang="nl-NL" sz="2000" dirty="0"/>
            </a:br>
            <a:endParaRPr lang="en-US" altLang="nl-NL" sz="2000" dirty="0"/>
          </a:p>
          <a:p>
            <a:pPr marL="457200" indent="-457200">
              <a:buFont typeface="+mj-lt"/>
              <a:buAutoNum type="alphaUcPeriod"/>
            </a:pPr>
            <a:r>
              <a:rPr lang="en-US" altLang="nl-NL" sz="2000" dirty="0"/>
              <a:t>vrouw-</a:t>
            </a:r>
            <a:r>
              <a:rPr lang="en-US" altLang="nl-NL" sz="2000" dirty="0" err="1"/>
              <a:t>schoen</a:t>
            </a:r>
            <a:endParaRPr lang="en-US" altLang="nl-NL" sz="2000" dirty="0"/>
          </a:p>
          <a:p>
            <a:pPr marL="457200" indent="-457200">
              <a:buFont typeface="+mj-lt"/>
              <a:buAutoNum type="alphaUcPeriod"/>
            </a:pPr>
            <a:r>
              <a:rPr lang="en-US" altLang="nl-NL" sz="2000" dirty="0"/>
              <a:t> </a:t>
            </a:r>
            <a:r>
              <a:rPr lang="en-US" altLang="nl-NL" sz="2000" dirty="0" err="1"/>
              <a:t>voet-paard</a:t>
            </a:r>
            <a:endParaRPr lang="en-US" altLang="nl-NL" sz="2000" dirty="0"/>
          </a:p>
          <a:p>
            <a:pPr marL="457200" indent="-457200">
              <a:buFont typeface="+mj-lt"/>
              <a:buAutoNum type="alphaUcPeriod"/>
            </a:pPr>
            <a:r>
              <a:rPr lang="en-US" altLang="nl-NL" sz="2000" dirty="0"/>
              <a:t> </a:t>
            </a:r>
            <a:r>
              <a:rPr lang="en-US" altLang="nl-NL" sz="2000" dirty="0" err="1"/>
              <a:t>voet-smid</a:t>
            </a:r>
            <a:endParaRPr lang="en-US" altLang="nl-NL" sz="2000" dirty="0"/>
          </a:p>
          <a:p>
            <a:pPr marL="457200" indent="-457200">
              <a:buFont typeface="+mj-lt"/>
              <a:buAutoNum type="alphaUcPeriod"/>
            </a:pPr>
            <a:r>
              <a:rPr lang="en-US" altLang="nl-NL" sz="2000" dirty="0"/>
              <a:t> been-</a:t>
            </a:r>
            <a:r>
              <a:rPr lang="en-US" altLang="nl-NL" sz="2000" dirty="0" err="1"/>
              <a:t>paard</a:t>
            </a:r>
            <a:endParaRPr lang="en-US" altLang="nl-NL" sz="2000" dirty="0"/>
          </a:p>
          <a:p>
            <a:pPr marL="457200" indent="-457200">
              <a:buFont typeface="+mj-lt"/>
              <a:buAutoNum type="alphaUcPeriod"/>
            </a:pPr>
            <a:r>
              <a:rPr lang="en-US" altLang="nl-NL" sz="2000" dirty="0"/>
              <a:t>teen-</a:t>
            </a:r>
            <a:r>
              <a:rPr lang="en-US" altLang="nl-NL" sz="2000" dirty="0" err="1"/>
              <a:t>poot</a:t>
            </a:r>
            <a:endParaRPr lang="nl-NL" dirty="0"/>
          </a:p>
        </p:txBody>
      </p:sp>
      <p:sp>
        <p:nvSpPr>
          <p:cNvPr id="4" name="Tijdelijke aanduiding voor tekst 3"/>
          <p:cNvSpPr>
            <a:spLocks noGrp="1"/>
          </p:cNvSpPr>
          <p:nvPr>
            <p:ph type="body" sz="quarter" idx="15"/>
          </p:nvPr>
        </p:nvSpPr>
        <p:spPr/>
        <p:txBody>
          <a:bodyPr/>
          <a:lstStyle/>
          <a:p>
            <a:r>
              <a:rPr lang="en-US" altLang="nl-NL" sz="5400" dirty="0"/>
              <a:t>TESTJE!</a:t>
            </a:r>
            <a:endParaRPr lang="nl-NL" dirty="0"/>
          </a:p>
        </p:txBody>
      </p:sp>
    </p:spTree>
    <p:extLst>
      <p:ext uri="{BB962C8B-B14F-4D97-AF65-F5344CB8AC3E}">
        <p14:creationId xmlns:p14="http://schemas.microsoft.com/office/powerpoint/2010/main" val="359297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r>
              <a:rPr lang="nl-NL" sz="2800" dirty="0">
                <a:solidFill>
                  <a:srgbClr val="005DAA"/>
                </a:solidFill>
                <a:latin typeface="Calibri Light" panose="020F0302020204030204" pitchFamily="34" charset="0"/>
              </a:rPr>
              <a:t>…staat tot verbieden als bevestigen staat tot…</a:t>
            </a:r>
          </a:p>
          <a:p>
            <a:endParaRPr lang="nl-NL" dirty="0"/>
          </a:p>
          <a:p>
            <a:pPr marL="457200" indent="-457200">
              <a:buFont typeface="+mj-lt"/>
              <a:buAutoNum type="alphaUcPeriod"/>
            </a:pPr>
            <a:r>
              <a:rPr lang="nl-NL" dirty="0"/>
              <a:t>aanraden-toestemmen</a:t>
            </a:r>
          </a:p>
          <a:p>
            <a:pPr marL="457200" indent="-457200">
              <a:buFont typeface="+mj-lt"/>
              <a:buAutoNum type="alphaUcPeriod"/>
            </a:pPr>
            <a:r>
              <a:rPr lang="nl-NL" dirty="0"/>
              <a:t>afschaffen-ontkennen</a:t>
            </a:r>
          </a:p>
          <a:p>
            <a:pPr marL="457200" indent="-457200">
              <a:buFont typeface="+mj-lt"/>
              <a:buAutoNum type="alphaUcPeriod"/>
            </a:pPr>
            <a:r>
              <a:rPr lang="nl-NL" dirty="0"/>
              <a:t>toestaan-ontkennen</a:t>
            </a:r>
          </a:p>
          <a:p>
            <a:pPr marL="457200" indent="-457200">
              <a:buFont typeface="+mj-lt"/>
              <a:buAutoNum type="alphaUcPeriod"/>
            </a:pPr>
            <a:r>
              <a:rPr lang="nl-NL" dirty="0"/>
              <a:t>toestaan-instemmen</a:t>
            </a:r>
          </a:p>
          <a:p>
            <a:pPr marL="457200" indent="-457200">
              <a:buFont typeface="+mj-lt"/>
              <a:buAutoNum type="alphaUcPeriod"/>
            </a:pPr>
            <a:r>
              <a:rPr lang="nl-NL" dirty="0"/>
              <a:t>uitsluiten-uitnodigen</a:t>
            </a:r>
          </a:p>
          <a:p>
            <a:endParaRPr lang="nl-NL" dirty="0"/>
          </a:p>
        </p:txBody>
      </p:sp>
      <p:sp>
        <p:nvSpPr>
          <p:cNvPr id="4" name="Tijdelijke aanduiding voor tekst 3"/>
          <p:cNvSpPr>
            <a:spLocks noGrp="1"/>
          </p:cNvSpPr>
          <p:nvPr>
            <p:ph type="body" sz="quarter" idx="15"/>
          </p:nvPr>
        </p:nvSpPr>
        <p:spPr/>
        <p:txBody>
          <a:bodyPr/>
          <a:lstStyle/>
          <a:p>
            <a:r>
              <a:rPr lang="en-US" altLang="nl-NL" sz="5400" dirty="0"/>
              <a:t>NOG EEN?</a:t>
            </a:r>
          </a:p>
          <a:p>
            <a:endParaRPr lang="nl-NL" sz="2800" dirty="0"/>
          </a:p>
        </p:txBody>
      </p:sp>
    </p:spTree>
    <p:extLst>
      <p:ext uri="{BB962C8B-B14F-4D97-AF65-F5344CB8AC3E}">
        <p14:creationId xmlns:p14="http://schemas.microsoft.com/office/powerpoint/2010/main" val="81581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a:xfrm>
            <a:off x="1106525" y="2750509"/>
            <a:ext cx="10367433" cy="3174736"/>
          </a:xfrm>
        </p:spPr>
        <p:txBody>
          <a:bodyPr/>
          <a:lstStyle/>
          <a:p>
            <a:r>
              <a:rPr lang="nl-NL" altLang="nl-NL" sz="2000" dirty="0">
                <a:latin typeface="Arial" panose="020B0604020202020204" pitchFamily="34" charset="0"/>
              </a:rPr>
              <a:t>“psychosociaal moratorium?” </a:t>
            </a:r>
          </a:p>
          <a:p>
            <a:pPr lvl="1"/>
            <a:r>
              <a:rPr lang="nl-NL" altLang="nl-NL" i="1" dirty="0"/>
              <a:t>Wie ben ik?</a:t>
            </a:r>
          </a:p>
          <a:p>
            <a:pPr lvl="1"/>
            <a:r>
              <a:rPr lang="nl-NL" altLang="nl-NL" i="1" dirty="0"/>
              <a:t>Waar hoor ik bij</a:t>
            </a:r>
            <a:endParaRPr lang="en-US" altLang="nl-NL" i="1" dirty="0"/>
          </a:p>
          <a:p>
            <a:pPr marL="0" indent="0" algn="ctr">
              <a:buNone/>
            </a:pPr>
            <a:endParaRPr lang="en-US" altLang="nl-NL" sz="2800" dirty="0">
              <a:solidFill>
                <a:srgbClr val="005DAA"/>
              </a:solidFill>
              <a:latin typeface="Calibri Light" panose="020F0302020204030204" pitchFamily="34" charset="0"/>
            </a:endParaRPr>
          </a:p>
          <a:p>
            <a:pPr marL="0" indent="0" algn="ctr">
              <a:buNone/>
            </a:pPr>
            <a:endParaRPr lang="en-US" altLang="nl-NL" sz="2800" dirty="0">
              <a:solidFill>
                <a:srgbClr val="005DAA"/>
              </a:solidFill>
              <a:latin typeface="Calibri Light" panose="020F0302020204030204" pitchFamily="34" charset="0"/>
            </a:endParaRPr>
          </a:p>
          <a:p>
            <a:pPr marL="0" indent="0" algn="ctr">
              <a:buNone/>
            </a:pPr>
            <a:endParaRPr lang="en-US" altLang="nl-NL" sz="2800" dirty="0">
              <a:solidFill>
                <a:srgbClr val="005DAA"/>
              </a:solidFill>
              <a:latin typeface="Calibri Light" panose="020F0302020204030204" pitchFamily="34" charset="0"/>
            </a:endParaRPr>
          </a:p>
          <a:p>
            <a:pPr marL="0" indent="0" algn="ctr">
              <a:buNone/>
            </a:pPr>
            <a:endParaRPr lang="en-US" altLang="nl-NL" sz="2800" dirty="0">
              <a:solidFill>
                <a:srgbClr val="005DAA"/>
              </a:solidFill>
              <a:latin typeface="Calibri Light" panose="020F0302020204030204" pitchFamily="34" charset="0"/>
            </a:endParaRPr>
          </a:p>
          <a:p>
            <a:pPr marL="0" indent="0" algn="ctr">
              <a:buNone/>
            </a:pPr>
            <a:r>
              <a:rPr lang="en-US" altLang="nl-NL" sz="2800" dirty="0">
                <a:solidFill>
                  <a:srgbClr val="005DAA"/>
                </a:solidFill>
                <a:latin typeface="Calibri Light" panose="020F0302020204030204" pitchFamily="34" charset="0"/>
              </a:rPr>
              <a:t>Identity foreclosure &amp; Identity confusion</a:t>
            </a:r>
            <a:endParaRPr lang="en-GB" altLang="nl-NL" sz="2800" dirty="0">
              <a:solidFill>
                <a:srgbClr val="005DAA"/>
              </a:solidFill>
              <a:latin typeface="Calibri Light" panose="020F0302020204030204" pitchFamily="34" charset="0"/>
            </a:endParaRPr>
          </a:p>
          <a:p>
            <a:endParaRPr lang="nl-NL" dirty="0"/>
          </a:p>
        </p:txBody>
      </p:sp>
      <p:sp>
        <p:nvSpPr>
          <p:cNvPr id="4" name="Tijdelijke aanduiding voor tekst 3"/>
          <p:cNvSpPr>
            <a:spLocks noGrp="1"/>
          </p:cNvSpPr>
          <p:nvPr>
            <p:ph type="body" sz="quarter" idx="15"/>
          </p:nvPr>
        </p:nvSpPr>
        <p:spPr/>
        <p:txBody>
          <a:bodyPr/>
          <a:lstStyle/>
          <a:p>
            <a:r>
              <a:rPr lang="en-US" altLang="nl-NL" sz="5400" dirty="0" err="1"/>
              <a:t>Identiteitsontwikkeling</a:t>
            </a:r>
            <a:r>
              <a:rPr lang="en-US" altLang="nl-NL" sz="5400" dirty="0"/>
              <a:t>	 </a:t>
            </a:r>
            <a:r>
              <a:rPr lang="en-US" altLang="nl-NL" sz="4000" dirty="0"/>
              <a:t>(</a:t>
            </a:r>
            <a:r>
              <a:rPr lang="en-US" altLang="nl-NL" sz="4000" b="1" dirty="0"/>
              <a:t>Erikson)</a:t>
            </a:r>
            <a:endParaRPr lang="nl-NL" dirty="0"/>
          </a:p>
        </p:txBody>
      </p:sp>
      <p:pic>
        <p:nvPicPr>
          <p:cNvPr id="5" name="Picture 5" descr="pagetitle_identiteit_imago_image">
            <a:extLst>
              <a:ext uri="{FF2B5EF4-FFF2-40B4-BE49-F238E27FC236}">
                <a16:creationId xmlns:a16="http://schemas.microsoft.com/office/drawing/2014/main" id="{5A8FA1A9-66B0-4C97-B012-ACB79A6C0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620" y="2750509"/>
            <a:ext cx="230187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53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r>
              <a:rPr lang="nl-NL" sz="2800" dirty="0">
                <a:solidFill>
                  <a:srgbClr val="005DAA"/>
                </a:solidFill>
                <a:latin typeface="Calibri Light" panose="020F0302020204030204" pitchFamily="34" charset="0"/>
              </a:rPr>
              <a:t>I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learn</a:t>
            </a:r>
            <a:r>
              <a:rPr lang="nl-NL" sz="2800" dirty="0">
                <a:solidFill>
                  <a:srgbClr val="005DAA"/>
                </a:solidFill>
                <a:latin typeface="Calibri Light" panose="020F0302020204030204" pitchFamily="34" charset="0"/>
              </a:rPr>
              <a:t>,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try</a:t>
            </a:r>
            <a:r>
              <a:rPr lang="nl-NL" sz="2800" dirty="0">
                <a:solidFill>
                  <a:srgbClr val="005DAA"/>
                </a:solidFill>
                <a:latin typeface="Calibri Light" panose="020F0302020204030204" pitchFamily="34" charset="0"/>
              </a:rPr>
              <a:t>,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trust, I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cry</a:t>
            </a:r>
            <a:r>
              <a:rPr lang="nl-NL" sz="2800" dirty="0">
                <a:solidFill>
                  <a:srgbClr val="005DAA"/>
                </a:solidFill>
                <a:latin typeface="Calibri Light" panose="020F0302020204030204" pitchFamily="34" charset="0"/>
              </a:rPr>
              <a:t>. </a:t>
            </a:r>
          </a:p>
          <a:p>
            <a:pPr marL="0" indent="0">
              <a:buNone/>
            </a:pPr>
            <a:r>
              <a:rPr lang="nl-NL" sz="2800" dirty="0">
                <a:solidFill>
                  <a:srgbClr val="005DAA"/>
                </a:solidFill>
                <a:latin typeface="Calibri Light" panose="020F0302020204030204" pitchFamily="34" charset="0"/>
              </a:rPr>
              <a:t>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see</a:t>
            </a:r>
            <a:r>
              <a:rPr lang="nl-NL" sz="2800" dirty="0">
                <a:solidFill>
                  <a:srgbClr val="005DAA"/>
                </a:solidFill>
                <a:latin typeface="Calibri Light" panose="020F0302020204030204" pitchFamily="34" charset="0"/>
              </a:rPr>
              <a:t>,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know</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that</a:t>
            </a:r>
            <a:r>
              <a:rPr lang="nl-NL" sz="2800" dirty="0">
                <a:solidFill>
                  <a:srgbClr val="005DAA"/>
                </a:solidFill>
                <a:latin typeface="Calibri Light" panose="020F0302020204030204" pitchFamily="34" charset="0"/>
              </a:rPr>
              <a:t> I </a:t>
            </a:r>
            <a:r>
              <a:rPr lang="nl-NL" sz="2800" dirty="0" err="1">
                <a:solidFill>
                  <a:srgbClr val="005DAA"/>
                </a:solidFill>
                <a:latin typeface="Calibri Light" panose="020F0302020204030204" pitchFamily="34" charset="0"/>
              </a:rPr>
              <a:t>can</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be</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myself</a:t>
            </a:r>
            <a:r>
              <a:rPr lang="nl-NL" sz="2800" dirty="0">
                <a:solidFill>
                  <a:srgbClr val="005DAA"/>
                </a:solidFill>
                <a:latin typeface="Calibri Light" panose="020F0302020204030204" pitchFamily="34" charset="0"/>
              </a:rPr>
              <a:t>…</a:t>
            </a:r>
          </a:p>
          <a:p>
            <a:endParaRPr lang="nl-NL" dirty="0"/>
          </a:p>
          <a:p>
            <a:r>
              <a:rPr lang="nl-NL" dirty="0"/>
              <a:t>(Ik moet leren, moet proberen, moet vertrouwen, moet huilen</a:t>
            </a:r>
            <a:br>
              <a:rPr lang="nl-NL" dirty="0"/>
            </a:br>
            <a:r>
              <a:rPr lang="nl-NL" dirty="0"/>
              <a:t>moet zien, moet weten dat ik mezelf kan zijn)</a:t>
            </a:r>
          </a:p>
          <a:p>
            <a:endParaRPr lang="nl-NL" dirty="0"/>
          </a:p>
        </p:txBody>
      </p:sp>
      <p:sp>
        <p:nvSpPr>
          <p:cNvPr id="4" name="Tijdelijke aanduiding voor tekst 3"/>
          <p:cNvSpPr>
            <a:spLocks noGrp="1"/>
          </p:cNvSpPr>
          <p:nvPr>
            <p:ph type="body" sz="quarter" idx="15"/>
          </p:nvPr>
        </p:nvSpPr>
        <p:spPr/>
        <p:txBody>
          <a:bodyPr/>
          <a:lstStyle/>
          <a:p>
            <a:r>
              <a:rPr lang="en-US" altLang="nl-NL" sz="4800" dirty="0" err="1"/>
              <a:t>Identiteit</a:t>
            </a:r>
            <a:endParaRPr lang="nl-NL" dirty="0"/>
          </a:p>
        </p:txBody>
      </p:sp>
      <p:pic>
        <p:nvPicPr>
          <p:cNvPr id="5" name="artist - I would stay.mp3">
            <a:hlinkClick r:id="" action="ppaction://media"/>
            <a:extLst>
              <a:ext uri="{FF2B5EF4-FFF2-40B4-BE49-F238E27FC236}">
                <a16:creationId xmlns:a16="http://schemas.microsoft.com/office/drawing/2014/main" id="{41641E77-8D0F-46F9-B56C-A8B12465C19F}"/>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632825" y="3844396"/>
            <a:ext cx="1611842" cy="161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561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86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r>
              <a:rPr lang="nl-NL" dirty="0"/>
              <a:t>Gedrag waarvan de uitkomsten onzeker zijn en die mogelijk een ongunstig effect hebben op de gezondheid.</a:t>
            </a:r>
          </a:p>
          <a:p>
            <a:r>
              <a:rPr lang="nl-NL" dirty="0"/>
              <a:t>Roken, comazuipen….</a:t>
            </a:r>
          </a:p>
          <a:p>
            <a:endParaRPr lang="nl-NL" dirty="0"/>
          </a:p>
        </p:txBody>
      </p:sp>
      <p:sp>
        <p:nvSpPr>
          <p:cNvPr id="4" name="Tijdelijke aanduiding voor tekst 3"/>
          <p:cNvSpPr>
            <a:spLocks noGrp="1"/>
          </p:cNvSpPr>
          <p:nvPr>
            <p:ph type="body" sz="quarter" idx="15"/>
          </p:nvPr>
        </p:nvSpPr>
        <p:spPr/>
        <p:txBody>
          <a:bodyPr/>
          <a:lstStyle/>
          <a:p>
            <a:r>
              <a:rPr lang="nl-NL" altLang="nl-NL" dirty="0"/>
              <a:t>Riskant gedrag</a:t>
            </a:r>
            <a:endParaRPr lang="nl-NL" dirty="0"/>
          </a:p>
        </p:txBody>
      </p:sp>
      <p:pic>
        <p:nvPicPr>
          <p:cNvPr id="5" name="Picture 5">
            <a:extLst>
              <a:ext uri="{FF2B5EF4-FFF2-40B4-BE49-F238E27FC236}">
                <a16:creationId xmlns:a16="http://schemas.microsoft.com/office/drawing/2014/main" id="{F4C4686E-A705-422C-81FB-46674C27F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558" y="2890307"/>
            <a:ext cx="3744913"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7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pic>
        <p:nvPicPr>
          <p:cNvPr id="5" name="Picture 6" descr="infographic over risico's alcoholgebruik door jongeren">
            <a:extLst>
              <a:ext uri="{FF2B5EF4-FFF2-40B4-BE49-F238E27FC236}">
                <a16:creationId xmlns:a16="http://schemas.microsoft.com/office/drawing/2014/main" id="{74045C85-7A61-4373-9346-DD7BF4716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671" y="1056383"/>
            <a:ext cx="5708156" cy="50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45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lgn="ctr">
              <a:buNone/>
            </a:pPr>
            <a:r>
              <a:rPr lang="nl-NL" altLang="en-US" dirty="0">
                <a:hlinkClick r:id="rId2"/>
              </a:rPr>
              <a:t>http://www.vpro.nl/metropolis/speel.program.6105441.html</a:t>
            </a:r>
            <a:r>
              <a:rPr lang="nl-NL" altLang="en-US" dirty="0"/>
              <a:t> </a:t>
            </a:r>
            <a:endParaRPr lang="en-US" altLang="en-US" dirty="0"/>
          </a:p>
          <a:p>
            <a:endParaRPr lang="nl-NL" dirty="0"/>
          </a:p>
        </p:txBody>
      </p:sp>
      <p:sp>
        <p:nvSpPr>
          <p:cNvPr id="4" name="Tijdelijke aanduiding voor tekst 3"/>
          <p:cNvSpPr>
            <a:spLocks noGrp="1"/>
          </p:cNvSpPr>
          <p:nvPr>
            <p:ph type="body" sz="quarter" idx="15"/>
          </p:nvPr>
        </p:nvSpPr>
        <p:spPr/>
        <p:txBody>
          <a:bodyPr/>
          <a:lstStyle/>
          <a:p>
            <a:r>
              <a:rPr lang="nl-NL" altLang="en-US" dirty="0"/>
              <a:t>Eindelijk volwassen</a:t>
            </a:r>
            <a:endParaRPr lang="nl-NL" dirty="0"/>
          </a:p>
        </p:txBody>
      </p:sp>
      <p:pic>
        <p:nvPicPr>
          <p:cNvPr id="6" name="Afbeelding 5">
            <a:extLst>
              <a:ext uri="{FF2B5EF4-FFF2-40B4-BE49-F238E27FC236}">
                <a16:creationId xmlns:a16="http://schemas.microsoft.com/office/drawing/2014/main" id="{8483897D-F2D8-4112-B181-99C82B5F6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79" y="2861388"/>
            <a:ext cx="5957358" cy="3255051"/>
          </a:xfrm>
          <a:prstGeom prst="rect">
            <a:avLst/>
          </a:prstGeom>
        </p:spPr>
      </p:pic>
    </p:spTree>
    <p:extLst>
      <p:ext uri="{BB962C8B-B14F-4D97-AF65-F5344CB8AC3E}">
        <p14:creationId xmlns:p14="http://schemas.microsoft.com/office/powerpoint/2010/main" val="346384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endParaRPr lang="nl-NL" sz="2800" dirty="0">
              <a:solidFill>
                <a:srgbClr val="005DAA"/>
              </a:solidFill>
              <a:latin typeface="Calibri Light" panose="020F0302020204030204" pitchFamily="34" charset="0"/>
            </a:endParaRPr>
          </a:p>
          <a:p>
            <a:pPr marL="0" indent="0">
              <a:buNone/>
            </a:pPr>
            <a:r>
              <a:rPr lang="nl-NL" sz="2800" dirty="0">
                <a:solidFill>
                  <a:srgbClr val="005DAA"/>
                </a:solidFill>
                <a:latin typeface="Calibri Light" panose="020F0302020204030204" pitchFamily="34" charset="0"/>
              </a:rPr>
              <a:t>In veel culturen wordt deze overgang </a:t>
            </a:r>
            <a:br>
              <a:rPr lang="nl-NL" sz="2800" dirty="0">
                <a:solidFill>
                  <a:srgbClr val="005DAA"/>
                </a:solidFill>
                <a:latin typeface="Calibri Light" panose="020F0302020204030204" pitchFamily="34" charset="0"/>
              </a:rPr>
            </a:br>
            <a:r>
              <a:rPr lang="nl-NL" sz="2800" dirty="0">
                <a:solidFill>
                  <a:srgbClr val="005DAA"/>
                </a:solidFill>
                <a:latin typeface="Calibri Light" panose="020F0302020204030204" pitchFamily="34" charset="0"/>
              </a:rPr>
              <a:t>ritueel gevierd</a:t>
            </a:r>
          </a:p>
          <a:p>
            <a:pPr marL="0" indent="0">
              <a:buNone/>
            </a:pPr>
            <a:endParaRPr lang="en-GB" sz="2800" dirty="0">
              <a:solidFill>
                <a:srgbClr val="005DAA"/>
              </a:solidFill>
              <a:latin typeface="Calibri Light" panose="020F0302020204030204" pitchFamily="34" charset="0"/>
            </a:endParaRPr>
          </a:p>
          <a:p>
            <a:r>
              <a:rPr lang="nl-NL" dirty="0"/>
              <a:t>… van 12 tot 17 jaar… (puberteit)</a:t>
            </a:r>
          </a:p>
          <a:p>
            <a:r>
              <a:rPr lang="nl-NL" dirty="0"/>
              <a:t>… van 17 tot 22 jaar… (adolescentie)</a:t>
            </a:r>
          </a:p>
          <a:p>
            <a:endParaRPr lang="nl-NL" sz="2000" dirty="0"/>
          </a:p>
        </p:txBody>
      </p:sp>
      <p:sp>
        <p:nvSpPr>
          <p:cNvPr id="4" name="Tijdelijke aanduiding voor tekst 3"/>
          <p:cNvSpPr>
            <a:spLocks noGrp="1"/>
          </p:cNvSpPr>
          <p:nvPr>
            <p:ph type="body" sz="quarter" idx="15"/>
          </p:nvPr>
        </p:nvSpPr>
        <p:spPr/>
        <p:txBody>
          <a:bodyPr/>
          <a:lstStyle/>
          <a:p>
            <a:r>
              <a:rPr lang="nl-NL" dirty="0"/>
              <a:t>Puberteit of adolescentie</a:t>
            </a:r>
          </a:p>
        </p:txBody>
      </p:sp>
      <p:pic>
        <p:nvPicPr>
          <p:cNvPr id="5" name="Picture 5">
            <a:extLst>
              <a:ext uri="{FF2B5EF4-FFF2-40B4-BE49-F238E27FC236}">
                <a16:creationId xmlns:a16="http://schemas.microsoft.com/office/drawing/2014/main" id="{881B4094-DA48-4084-A2CE-FEAD3109A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235" y="1263651"/>
            <a:ext cx="31924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r>
              <a:rPr lang="nl-NL" altLang="nl-NL" dirty="0"/>
              <a:t>Is er altijd een pubertijd/adolescentie fase geweest? </a:t>
            </a:r>
            <a:endParaRPr lang="nl-NL" dirty="0"/>
          </a:p>
        </p:txBody>
      </p:sp>
      <p:sp>
        <p:nvSpPr>
          <p:cNvPr id="4" name="Tijdelijke aanduiding voor tekst 3"/>
          <p:cNvSpPr>
            <a:spLocks noGrp="1"/>
          </p:cNvSpPr>
          <p:nvPr>
            <p:ph type="body" sz="quarter" idx="15"/>
          </p:nvPr>
        </p:nvSpPr>
        <p:spPr/>
        <p:txBody>
          <a:bodyPr/>
          <a:lstStyle/>
          <a:p>
            <a:r>
              <a:rPr lang="nl-NL" dirty="0"/>
              <a:t>Geschiedenis</a:t>
            </a:r>
          </a:p>
        </p:txBody>
      </p:sp>
      <p:pic>
        <p:nvPicPr>
          <p:cNvPr id="5" name="Picture 6" descr="Puberteit">
            <a:extLst>
              <a:ext uri="{FF2B5EF4-FFF2-40B4-BE49-F238E27FC236}">
                <a16:creationId xmlns:a16="http://schemas.microsoft.com/office/drawing/2014/main" id="{0649F192-168B-45B6-B191-20EA6ABB5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784" y="2935983"/>
            <a:ext cx="432117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53A874EF-473B-40B5-85A3-F90523943B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8042" y="2935983"/>
            <a:ext cx="4483893" cy="2989262"/>
          </a:xfrm>
          <a:prstGeom prst="rect">
            <a:avLst/>
          </a:prstGeom>
        </p:spPr>
      </p:pic>
    </p:spTree>
    <p:extLst>
      <p:ext uri="{BB962C8B-B14F-4D97-AF65-F5344CB8AC3E}">
        <p14:creationId xmlns:p14="http://schemas.microsoft.com/office/powerpoint/2010/main" val="126970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endParaRPr lang="nl-NL" dirty="0"/>
          </a:p>
        </p:txBody>
      </p:sp>
      <p:sp>
        <p:nvSpPr>
          <p:cNvPr id="4" name="Tijdelijke aanduiding voor tekst 3"/>
          <p:cNvSpPr>
            <a:spLocks noGrp="1"/>
          </p:cNvSpPr>
          <p:nvPr>
            <p:ph type="body" sz="quarter" idx="15"/>
          </p:nvPr>
        </p:nvSpPr>
        <p:spPr/>
        <p:txBody>
          <a:bodyPr/>
          <a:lstStyle/>
          <a:p>
            <a:pPr algn="ctr"/>
            <a:r>
              <a:rPr lang="nl-NL" altLang="nl-NL" dirty="0"/>
              <a:t>Lichamelijke ontwikkeling</a:t>
            </a:r>
            <a:endParaRPr lang="nl-NL" dirty="0"/>
          </a:p>
        </p:txBody>
      </p:sp>
      <p:pic>
        <p:nvPicPr>
          <p:cNvPr id="7" name="Afbeelding 6">
            <a:extLst>
              <a:ext uri="{FF2B5EF4-FFF2-40B4-BE49-F238E27FC236}">
                <a16:creationId xmlns:a16="http://schemas.microsoft.com/office/drawing/2014/main" id="{83ABF904-A2E5-485D-8C19-C82A14D4F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7850" y="2180861"/>
            <a:ext cx="5956300" cy="3970867"/>
          </a:xfrm>
          <a:prstGeom prst="rect">
            <a:avLst/>
          </a:prstGeom>
        </p:spPr>
      </p:pic>
    </p:spTree>
    <p:extLst>
      <p:ext uri="{BB962C8B-B14F-4D97-AF65-F5344CB8AC3E}">
        <p14:creationId xmlns:p14="http://schemas.microsoft.com/office/powerpoint/2010/main" val="410126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a:xfrm>
            <a:off x="6096000" y="4558085"/>
            <a:ext cx="5377958" cy="1367159"/>
          </a:xfrm>
        </p:spPr>
        <p:txBody>
          <a:bodyPr/>
          <a:lstStyle/>
          <a:p>
            <a:r>
              <a:rPr lang="en-US" sz="1800" dirty="0">
                <a:solidFill>
                  <a:srgbClr val="005DAA"/>
                </a:solidFill>
                <a:latin typeface="Calibri Light" panose="020F0302020204030204" pitchFamily="34" charset="0"/>
              </a:rPr>
              <a:t>Shape-invariant modeling of human growth </a:t>
            </a:r>
            <a:br>
              <a:rPr lang="en-US" sz="1800" dirty="0">
                <a:solidFill>
                  <a:srgbClr val="005DAA"/>
                </a:solidFill>
                <a:latin typeface="Calibri Light" panose="020F0302020204030204" pitchFamily="34" charset="0"/>
              </a:rPr>
            </a:br>
            <a:r>
              <a:rPr lang="en-US" dirty="0"/>
              <a:t>(with R. Largo, Th. Gasser, P.J. Huber, A. Prader). Annals of Human Biology, Vol. 7, No. 6, 1980, pp. 507-528.</a:t>
            </a:r>
          </a:p>
          <a:p>
            <a:endParaRPr lang="nl-NL" dirty="0"/>
          </a:p>
        </p:txBody>
      </p:sp>
      <p:sp>
        <p:nvSpPr>
          <p:cNvPr id="4" name="Tijdelijke aanduiding voor tekst 3"/>
          <p:cNvSpPr>
            <a:spLocks noGrp="1"/>
          </p:cNvSpPr>
          <p:nvPr>
            <p:ph type="body" sz="quarter" idx="15"/>
          </p:nvPr>
        </p:nvSpPr>
        <p:spPr/>
        <p:txBody>
          <a:bodyPr/>
          <a:lstStyle/>
          <a:p>
            <a:r>
              <a:rPr lang="en-US" altLang="nl-NL" dirty="0" err="1"/>
              <a:t>Groeispurt</a:t>
            </a:r>
            <a:r>
              <a:rPr lang="en-US" altLang="nl-NL" dirty="0"/>
              <a:t>…</a:t>
            </a:r>
            <a:endParaRPr lang="nl-NL" dirty="0"/>
          </a:p>
        </p:txBody>
      </p:sp>
      <p:pic>
        <p:nvPicPr>
          <p:cNvPr id="5" name="Picture 6" descr="C:\Users\Birol&amp;Elnie\Desktop\growth6.jpg">
            <a:extLst>
              <a:ext uri="{FF2B5EF4-FFF2-40B4-BE49-F238E27FC236}">
                <a16:creationId xmlns:a16="http://schemas.microsoft.com/office/drawing/2014/main" id="{A3EE4841-B66C-4736-B509-E64908D970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2784" y="2180861"/>
            <a:ext cx="4457700" cy="38465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1">
            <a:extLst>
              <a:ext uri="{FF2B5EF4-FFF2-40B4-BE49-F238E27FC236}">
                <a16:creationId xmlns:a16="http://schemas.microsoft.com/office/drawing/2014/main" id="{CB12A2E9-ABBF-4D43-88A9-3451C175B507}"/>
              </a:ext>
            </a:extLst>
          </p:cNvPr>
          <p:cNvSpPr txBox="1">
            <a:spLocks noChangeArrowheads="1"/>
          </p:cNvSpPr>
          <p:nvPr/>
        </p:nvSpPr>
        <p:spPr bwMode="auto">
          <a:xfrm rot="21060569">
            <a:off x="7501996" y="1436766"/>
            <a:ext cx="2808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nl-NL" altLang="nl-NL" sz="1800" dirty="0">
                <a:latin typeface="Arial" panose="020B0604020202020204" pitchFamily="34" charset="0"/>
              </a:rPr>
              <a:t>Hormoonhuishouding…</a:t>
            </a:r>
          </a:p>
          <a:p>
            <a:pPr>
              <a:spcBef>
                <a:spcPct val="0"/>
              </a:spcBef>
              <a:buFontTx/>
              <a:buNone/>
            </a:pPr>
            <a:endParaRPr lang="nl-NL" altLang="nl-NL" sz="1800" dirty="0">
              <a:latin typeface="Arial" panose="020B0604020202020204" pitchFamily="34" charset="0"/>
            </a:endParaRPr>
          </a:p>
        </p:txBody>
      </p:sp>
      <p:pic>
        <p:nvPicPr>
          <p:cNvPr id="8" name="Afbeelding 7">
            <a:extLst>
              <a:ext uri="{FF2B5EF4-FFF2-40B4-BE49-F238E27FC236}">
                <a16:creationId xmlns:a16="http://schemas.microsoft.com/office/drawing/2014/main" id="{9240B0A6-9BBA-4E5B-849E-C1E70365A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84" y="2826444"/>
            <a:ext cx="4215357" cy="2810238"/>
          </a:xfrm>
          <a:prstGeom prst="rect">
            <a:avLst/>
          </a:prstGeom>
        </p:spPr>
      </p:pic>
    </p:spTree>
    <p:extLst>
      <p:ext uri="{BB962C8B-B14F-4D97-AF65-F5344CB8AC3E}">
        <p14:creationId xmlns:p14="http://schemas.microsoft.com/office/powerpoint/2010/main" val="95780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a:defRPr/>
            </a:pPr>
            <a:r>
              <a:rPr lang="nl-NL" dirty="0"/>
              <a:t>Toch niet het eerste uur college he..</a:t>
            </a:r>
          </a:p>
          <a:p>
            <a:pPr>
              <a:defRPr/>
            </a:pPr>
            <a:r>
              <a:rPr lang="nl-NL" dirty="0"/>
              <a:t>Slaaptekort</a:t>
            </a:r>
          </a:p>
        </p:txBody>
      </p:sp>
      <p:sp>
        <p:nvSpPr>
          <p:cNvPr id="4" name="Tijdelijke aanduiding voor tekst 3"/>
          <p:cNvSpPr>
            <a:spLocks noGrp="1"/>
          </p:cNvSpPr>
          <p:nvPr>
            <p:ph type="body" sz="quarter" idx="15"/>
          </p:nvPr>
        </p:nvSpPr>
        <p:spPr/>
        <p:txBody>
          <a:bodyPr/>
          <a:lstStyle/>
          <a:p>
            <a:r>
              <a:rPr lang="nl-NL" altLang="nl-NL" dirty="0"/>
              <a:t>Continue jetlag</a:t>
            </a:r>
            <a:endParaRPr lang="nl-NL" dirty="0"/>
          </a:p>
        </p:txBody>
      </p:sp>
      <p:pic>
        <p:nvPicPr>
          <p:cNvPr id="6" name="Afbeelding 5">
            <a:extLst>
              <a:ext uri="{FF2B5EF4-FFF2-40B4-BE49-F238E27FC236}">
                <a16:creationId xmlns:a16="http://schemas.microsoft.com/office/drawing/2014/main" id="{B469C1A2-1BCA-4BE4-A35F-5F6640C82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107" y="2710028"/>
            <a:ext cx="5864225" cy="3881952"/>
          </a:xfrm>
          <a:prstGeom prst="rect">
            <a:avLst/>
          </a:prstGeom>
        </p:spPr>
      </p:pic>
    </p:spTree>
    <p:extLst>
      <p:ext uri="{BB962C8B-B14F-4D97-AF65-F5344CB8AC3E}">
        <p14:creationId xmlns:p14="http://schemas.microsoft.com/office/powerpoint/2010/main" val="227896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r>
              <a:rPr lang="nl-NL" altLang="nl-NL" sz="2800" dirty="0">
                <a:solidFill>
                  <a:srgbClr val="005DAA"/>
                </a:solidFill>
                <a:latin typeface="Calibri Light" panose="020F0302020204030204" pitchFamily="34" charset="0"/>
              </a:rPr>
              <a:t>Cognitieve ontwikkeling</a:t>
            </a:r>
          </a:p>
          <a:p>
            <a:pPr>
              <a:defRPr/>
            </a:pPr>
            <a:r>
              <a:rPr lang="nl-NL" dirty="0"/>
              <a:t>Helicopterview?</a:t>
            </a:r>
          </a:p>
          <a:p>
            <a:pPr>
              <a:defRPr/>
            </a:pPr>
            <a:r>
              <a:rPr lang="nl-NL" dirty="0"/>
              <a:t>Probleemoplossend vermogen</a:t>
            </a:r>
          </a:p>
          <a:p>
            <a:pPr>
              <a:defRPr/>
            </a:pPr>
            <a:r>
              <a:rPr lang="nl-NL" dirty="0"/>
              <a:t>Plannen</a:t>
            </a:r>
          </a:p>
          <a:p>
            <a:pPr>
              <a:defRPr/>
            </a:pPr>
            <a:r>
              <a:rPr lang="nl-NL" dirty="0"/>
              <a:t>Keuzes maken</a:t>
            </a:r>
          </a:p>
          <a:p>
            <a:pPr>
              <a:defRPr/>
            </a:pPr>
            <a:r>
              <a:rPr lang="nl-NL" dirty="0"/>
              <a:t>Prioriteiten stellen</a:t>
            </a:r>
          </a:p>
        </p:txBody>
      </p:sp>
      <p:sp>
        <p:nvSpPr>
          <p:cNvPr id="4" name="Tijdelijke aanduiding voor tekst 3"/>
          <p:cNvSpPr>
            <a:spLocks noGrp="1"/>
          </p:cNvSpPr>
          <p:nvPr>
            <p:ph type="body" sz="quarter" idx="15"/>
          </p:nvPr>
        </p:nvSpPr>
        <p:spPr/>
        <p:txBody>
          <a:bodyPr/>
          <a:lstStyle/>
          <a:p>
            <a:r>
              <a:rPr lang="nl-NL" altLang="nl-NL" sz="5400" dirty="0"/>
              <a:t>Het puberende brein</a:t>
            </a:r>
            <a:endParaRPr lang="nl-NL" dirty="0"/>
          </a:p>
        </p:txBody>
      </p:sp>
      <p:pic>
        <p:nvPicPr>
          <p:cNvPr id="5" name="Picture 5">
            <a:extLst>
              <a:ext uri="{FF2B5EF4-FFF2-40B4-BE49-F238E27FC236}">
                <a16:creationId xmlns:a16="http://schemas.microsoft.com/office/drawing/2014/main" id="{59CE69F7-E532-4B56-8EA4-524967A37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2180861"/>
            <a:ext cx="2643188"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553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a:xfrm>
            <a:off x="1106525" y="3081867"/>
            <a:ext cx="10367433" cy="2843378"/>
          </a:xfrm>
        </p:spPr>
        <p:txBody>
          <a:bodyPr/>
          <a:lstStyle/>
          <a:p>
            <a:pPr marL="0" indent="0">
              <a:buFont typeface="Wingdings" panose="05000000000000000000" pitchFamily="2" charset="2"/>
              <a:buNone/>
            </a:pPr>
            <a:r>
              <a:rPr lang="nl-NL" altLang="nl-NL" dirty="0"/>
              <a:t>En invloed van emotie:</a:t>
            </a:r>
          </a:p>
          <a:p>
            <a:pPr marL="0" indent="0">
              <a:buFont typeface="Wingdings" panose="05000000000000000000" pitchFamily="2" charset="2"/>
              <a:buNone/>
            </a:pPr>
            <a:endParaRPr lang="nl-NL" altLang="nl-NL" dirty="0"/>
          </a:p>
          <a:p>
            <a:pPr marL="0" indent="0">
              <a:buFont typeface="Wingdings" panose="05000000000000000000" pitchFamily="2" charset="2"/>
              <a:buNone/>
            </a:pPr>
            <a:r>
              <a:rPr lang="nl-NL" altLang="nl-NL" dirty="0"/>
              <a:t>Het pleziercentrum (nucleus </a:t>
            </a:r>
            <a:r>
              <a:rPr lang="nl-NL" altLang="nl-NL" dirty="0" err="1"/>
              <a:t>accumbens</a:t>
            </a:r>
            <a:r>
              <a:rPr lang="nl-NL" altLang="nl-NL" dirty="0"/>
              <a:t>)</a:t>
            </a:r>
          </a:p>
          <a:p>
            <a:pPr marL="0" indent="0">
              <a:buFont typeface="Wingdings" panose="05000000000000000000" pitchFamily="2" charset="2"/>
              <a:buNone/>
            </a:pPr>
            <a:endParaRPr lang="nl-NL" altLang="nl-NL" dirty="0"/>
          </a:p>
          <a:p>
            <a:pPr marL="0" indent="0">
              <a:buFont typeface="Wingdings" panose="05000000000000000000" pitchFamily="2" charset="2"/>
              <a:buNone/>
            </a:pPr>
            <a:r>
              <a:rPr lang="nl-NL" altLang="nl-NL" dirty="0"/>
              <a:t>Korte – lange termijn</a:t>
            </a:r>
          </a:p>
          <a:p>
            <a:endParaRPr lang="nl-NL" dirty="0"/>
          </a:p>
        </p:txBody>
      </p:sp>
      <p:sp>
        <p:nvSpPr>
          <p:cNvPr id="4" name="Tijdelijke aanduiding voor tekst 3"/>
          <p:cNvSpPr>
            <a:spLocks noGrp="1"/>
          </p:cNvSpPr>
          <p:nvPr>
            <p:ph type="body" sz="quarter" idx="15"/>
          </p:nvPr>
        </p:nvSpPr>
        <p:spPr>
          <a:xfrm>
            <a:off x="1102784" y="1221318"/>
            <a:ext cx="10369549" cy="1860549"/>
          </a:xfrm>
        </p:spPr>
        <p:txBody>
          <a:bodyPr/>
          <a:lstStyle/>
          <a:p>
            <a:r>
              <a:rPr lang="nl-NL" altLang="nl-NL" dirty="0"/>
              <a:t>Cognitieve ontwikkeling en..</a:t>
            </a:r>
            <a:br>
              <a:rPr lang="nl-NL" altLang="nl-NL" dirty="0"/>
            </a:br>
            <a:r>
              <a:rPr lang="nl-NL" altLang="nl-NL" dirty="0"/>
              <a:t>beslissingen nemen…</a:t>
            </a:r>
            <a:endParaRPr lang="nl-NL" dirty="0"/>
          </a:p>
        </p:txBody>
      </p:sp>
      <p:pic>
        <p:nvPicPr>
          <p:cNvPr id="6" name="Afbeelding 5">
            <a:extLst>
              <a:ext uri="{FF2B5EF4-FFF2-40B4-BE49-F238E27FC236}">
                <a16:creationId xmlns:a16="http://schemas.microsoft.com/office/drawing/2014/main" id="{8E66F162-39E0-4885-B1AB-77BF5D5AB2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367" y="2709334"/>
            <a:ext cx="4622799" cy="3081866"/>
          </a:xfrm>
          <a:prstGeom prst="rect">
            <a:avLst/>
          </a:prstGeom>
        </p:spPr>
      </p:pic>
    </p:spTree>
    <p:extLst>
      <p:ext uri="{BB962C8B-B14F-4D97-AF65-F5344CB8AC3E}">
        <p14:creationId xmlns:p14="http://schemas.microsoft.com/office/powerpoint/2010/main" val="45612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endParaRPr lang="nl-NL" sz="2800" dirty="0">
              <a:solidFill>
                <a:srgbClr val="005DAA"/>
              </a:solidFill>
              <a:latin typeface="Calibri Light" panose="020F0302020204030204" pitchFamily="34" charset="0"/>
            </a:endParaRPr>
          </a:p>
          <a:p>
            <a:pPr marL="0" indent="0">
              <a:buNone/>
            </a:pPr>
            <a:r>
              <a:rPr lang="nl-NL" sz="2800" dirty="0">
                <a:solidFill>
                  <a:srgbClr val="005DAA"/>
                </a:solidFill>
                <a:latin typeface="Calibri Light" panose="020F0302020204030204" pitchFamily="34" charset="0"/>
              </a:rPr>
              <a:t>Formeel-operationeel denken   (PIAGET)</a:t>
            </a:r>
          </a:p>
          <a:p>
            <a:endParaRPr lang="nl-NL" dirty="0"/>
          </a:p>
          <a:p>
            <a:r>
              <a:rPr lang="nl-NL" dirty="0"/>
              <a:t>abstracte veronderstellingen formuleren</a:t>
            </a:r>
          </a:p>
          <a:p>
            <a:r>
              <a:rPr lang="nl-NL" dirty="0"/>
              <a:t>hypothetisch-deductief denken     (deductie  inductie)</a:t>
            </a:r>
          </a:p>
          <a:p>
            <a:endParaRPr lang="nl-NL" dirty="0"/>
          </a:p>
          <a:p>
            <a:pPr marL="0" indent="0" algn="ctr">
              <a:buNone/>
            </a:pPr>
            <a:r>
              <a:rPr lang="nl-NL" sz="2400" dirty="0"/>
              <a:t>stelling: Als het regent, wordt alles wat buiten is nat.</a:t>
            </a:r>
            <a:br>
              <a:rPr lang="nl-NL" sz="2400" dirty="0"/>
            </a:br>
            <a:r>
              <a:rPr lang="nl-NL" sz="2400" dirty="0"/>
              <a:t>Het regent, mijn fiets staat buiten, Mijn fiets wordt nat. deductie of inductie?</a:t>
            </a:r>
          </a:p>
          <a:p>
            <a:endParaRPr lang="nl-NL" dirty="0"/>
          </a:p>
        </p:txBody>
      </p:sp>
      <p:sp>
        <p:nvSpPr>
          <p:cNvPr id="4" name="Tijdelijke aanduiding voor tekst 3"/>
          <p:cNvSpPr>
            <a:spLocks noGrp="1"/>
          </p:cNvSpPr>
          <p:nvPr>
            <p:ph type="body" sz="quarter" idx="15"/>
          </p:nvPr>
        </p:nvSpPr>
        <p:spPr/>
        <p:txBody>
          <a:bodyPr/>
          <a:lstStyle/>
          <a:p>
            <a:r>
              <a:rPr lang="en-US" altLang="nl-NL" sz="5400" dirty="0" err="1"/>
              <a:t>Cognitieve</a:t>
            </a:r>
            <a:r>
              <a:rPr lang="en-US" altLang="nl-NL" sz="5400" dirty="0"/>
              <a:t> </a:t>
            </a:r>
            <a:r>
              <a:rPr lang="en-US" altLang="nl-NL" sz="5400" dirty="0" err="1"/>
              <a:t>ontwikkeling</a:t>
            </a:r>
            <a:endParaRPr lang="nl-NL" dirty="0"/>
          </a:p>
        </p:txBody>
      </p:sp>
    </p:spTree>
    <p:extLst>
      <p:ext uri="{BB962C8B-B14F-4D97-AF65-F5344CB8AC3E}">
        <p14:creationId xmlns:p14="http://schemas.microsoft.com/office/powerpoint/2010/main" val="970403658"/>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docProps/app.xml><?xml version="1.0" encoding="utf-8"?>
<Properties xmlns="http://schemas.openxmlformats.org/officeDocument/2006/extended-properties" xmlns:vt="http://schemas.openxmlformats.org/officeDocument/2006/docPropsVTypes">
  <Template>sjabloon</Template>
  <TotalTime>53</TotalTime>
  <Words>369</Words>
  <Application>Microsoft Office PowerPoint</Application>
  <PresentationFormat>Breedbeeld</PresentationFormat>
  <Paragraphs>88</Paragraphs>
  <Slides>17</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Wingdings</vt:lpstr>
      <vt:lpstr>Wingdings 2</vt:lpstr>
      <vt:lpstr>sjabloon_v01</vt:lpstr>
      <vt:lpstr>Levensfasen De psychologische ontwikkeling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Olga koppenhagen</cp:lastModifiedBy>
  <cp:revision>12</cp:revision>
  <dcterms:created xsi:type="dcterms:W3CDTF">2016-02-12T10:20:24Z</dcterms:created>
  <dcterms:modified xsi:type="dcterms:W3CDTF">2019-03-29T12:20:16Z</dcterms:modified>
</cp:coreProperties>
</file>