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0" r:id="rId5"/>
    <p:sldId id="261" r:id="rId6"/>
    <p:sldId id="262" r:id="rId7"/>
    <p:sldId id="263" r:id="rId8"/>
    <p:sldId id="264" r:id="rId9"/>
    <p:sldId id="265" r:id="rId10"/>
    <p:sldId id="266" r:id="rId11"/>
    <p:sldId id="259" r:id="rId12"/>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29-3-2019</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psychologische ontwikkeling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7 De jongvolwassene (22-40 jaar)</a:t>
            </a:r>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154142" cy="3744384"/>
          </a:xfrm>
        </p:spPr>
        <p:txBody>
          <a:bodyPr/>
          <a:lstStyle/>
          <a:p>
            <a:pPr marL="0" indent="0">
              <a:buNone/>
            </a:pPr>
            <a:r>
              <a:rPr lang="nl-NL" sz="2800" dirty="0" err="1">
                <a:solidFill>
                  <a:srgbClr val="005DAA"/>
                </a:solidFill>
                <a:latin typeface="Calibri Light" panose="020F0302020204030204" pitchFamily="34" charset="0"/>
              </a:rPr>
              <a:t>Quarterlife</a:t>
            </a:r>
            <a:r>
              <a:rPr lang="nl-NL" sz="2800" dirty="0">
                <a:solidFill>
                  <a:srgbClr val="005DAA"/>
                </a:solidFill>
                <a:latin typeface="Calibri Light" panose="020F0302020204030204" pitchFamily="34" charset="0"/>
              </a:rPr>
              <a:t> dilemma of dertigersdilemma </a:t>
            </a:r>
          </a:p>
          <a:p>
            <a:r>
              <a:rPr lang="nl-NL" dirty="0"/>
              <a:t>komt voor bij jonge volwassenen die alles voor elkaar lijken te hebben en dan ineens geen energie meer hebben. Zij kunnen van de ene op andere dag door hun vitale reserves heen zijn . Veel hoogopgeleide dertigers hebben ermee te maken … zij hebben zoveel kansen en carrièremogelijkheden, dat zij keuzestress krijgen..</a:t>
            </a:r>
          </a:p>
          <a:p>
            <a:endParaRPr lang="nl-NL" dirty="0"/>
          </a:p>
        </p:txBody>
      </p:sp>
      <p:sp>
        <p:nvSpPr>
          <p:cNvPr id="4" name="Tijdelijke aanduiding voor tekst 3"/>
          <p:cNvSpPr>
            <a:spLocks noGrp="1"/>
          </p:cNvSpPr>
          <p:nvPr>
            <p:ph type="body" sz="quarter" idx="15"/>
          </p:nvPr>
        </p:nvSpPr>
        <p:spPr/>
        <p:txBody>
          <a:bodyPr/>
          <a:lstStyle/>
          <a:p>
            <a:r>
              <a:rPr lang="nl-NL" dirty="0"/>
              <a:t>Opgebrand</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7" name="Afbeelding 6">
            <a:extLst>
              <a:ext uri="{FF2B5EF4-FFF2-40B4-BE49-F238E27FC236}">
                <a16:creationId xmlns:a16="http://schemas.microsoft.com/office/drawing/2014/main" id="{E27BEC47-6407-4951-BE43-FD2B6B573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385" y="3819355"/>
            <a:ext cx="4478482" cy="2258290"/>
          </a:xfrm>
          <a:prstGeom prst="rect">
            <a:avLst/>
          </a:prstGeom>
        </p:spPr>
      </p:pic>
    </p:spTree>
    <p:extLst>
      <p:ext uri="{BB962C8B-B14F-4D97-AF65-F5344CB8AC3E}">
        <p14:creationId xmlns:p14="http://schemas.microsoft.com/office/powerpoint/2010/main" val="5904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4" name="Tijdelijke aanduiding voor tekst 3"/>
          <p:cNvSpPr>
            <a:spLocks noGrp="1"/>
          </p:cNvSpPr>
          <p:nvPr>
            <p:ph type="body" sz="quarter" idx="15"/>
          </p:nvPr>
        </p:nvSpPr>
        <p:spPr/>
        <p:txBody>
          <a:bodyPr/>
          <a:lstStyle/>
          <a:p>
            <a:pPr algn="ctr"/>
            <a:r>
              <a:rPr lang="nl-NL" dirty="0"/>
              <a:t>Lichamelijk op de top</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7" name="Tijdelijke aanduiding voor inhoud 3">
            <a:extLst>
              <a:ext uri="{FF2B5EF4-FFF2-40B4-BE49-F238E27FC236}">
                <a16:creationId xmlns:a16="http://schemas.microsoft.com/office/drawing/2014/main" id="{7D8A1EB4-87FA-43C6-9172-8D353723C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687" y="2630400"/>
            <a:ext cx="5023379" cy="3348919"/>
          </a:xfrm>
          <a:prstGeom prst="rect">
            <a:avLst/>
          </a:prstGeom>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Uitzoeken levenspartner</a:t>
            </a:r>
          </a:p>
          <a:p>
            <a:pPr>
              <a:lnSpc>
                <a:spcPct val="150000"/>
              </a:lnSpc>
            </a:pPr>
            <a:r>
              <a:rPr lang="nl-NL" dirty="0"/>
              <a:t>Kiezen al dan niet voor kinderen</a:t>
            </a:r>
          </a:p>
          <a:p>
            <a:pPr>
              <a:lnSpc>
                <a:spcPct val="150000"/>
              </a:lnSpc>
            </a:pPr>
            <a:r>
              <a:rPr lang="nl-NL" dirty="0"/>
              <a:t>Uitoefenen van een beroep, carrière maken</a:t>
            </a:r>
          </a:p>
          <a:p>
            <a:pPr>
              <a:lnSpc>
                <a:spcPct val="150000"/>
              </a:lnSpc>
            </a:pPr>
            <a:r>
              <a:rPr lang="nl-NL" dirty="0"/>
              <a:t>Het nemen van burgerlijke verantwoordelijkheid</a:t>
            </a:r>
          </a:p>
          <a:p>
            <a:pPr>
              <a:lnSpc>
                <a:spcPct val="150000"/>
              </a:lnSpc>
            </a:pPr>
            <a:r>
              <a:rPr lang="nl-NL" dirty="0"/>
              <a:t>Het vinden van een verwante sociale groep</a:t>
            </a:r>
          </a:p>
          <a:p>
            <a:endParaRPr lang="nl-NL" dirty="0"/>
          </a:p>
        </p:txBody>
      </p:sp>
      <p:sp>
        <p:nvSpPr>
          <p:cNvPr id="4" name="Tijdelijke aanduiding voor tekst 3"/>
          <p:cNvSpPr>
            <a:spLocks noGrp="1"/>
          </p:cNvSpPr>
          <p:nvPr>
            <p:ph type="body" sz="quarter" idx="15"/>
          </p:nvPr>
        </p:nvSpPr>
        <p:spPr/>
        <p:txBody>
          <a:bodyPr/>
          <a:lstStyle/>
          <a:p>
            <a:r>
              <a:rPr lang="nl-NL" dirty="0"/>
              <a:t>Ontwikkeltaken jongvolwassenen</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98B507DA-6C76-43F5-954C-78FCA3057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766" y="2435325"/>
            <a:ext cx="4348709" cy="2899139"/>
          </a:xfrm>
          <a:prstGeom prst="rect">
            <a:avLst/>
          </a:prstGeom>
        </p:spPr>
      </p:pic>
    </p:spTree>
    <p:extLst>
      <p:ext uri="{BB962C8B-B14F-4D97-AF65-F5344CB8AC3E}">
        <p14:creationId xmlns:p14="http://schemas.microsoft.com/office/powerpoint/2010/main" val="337131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5729288" y="2278327"/>
            <a:ext cx="5429742" cy="3744384"/>
          </a:xfrm>
        </p:spPr>
        <p:txBody>
          <a:bodyPr/>
          <a:lstStyle/>
          <a:p>
            <a:pPr marL="0" indent="0">
              <a:buNone/>
            </a:pPr>
            <a:r>
              <a:rPr lang="nl-NL" sz="2800" dirty="0" err="1">
                <a:solidFill>
                  <a:srgbClr val="005DAA"/>
                </a:solidFill>
                <a:latin typeface="Calibri Light" panose="020F0302020204030204" pitchFamily="34" charset="0"/>
              </a:rPr>
              <a:t>Crystallised</a:t>
            </a:r>
            <a:r>
              <a:rPr lang="nl-NL" sz="2800" dirty="0">
                <a:solidFill>
                  <a:srgbClr val="005DAA"/>
                </a:solidFill>
                <a:latin typeface="Calibri Light" panose="020F0302020204030204" pitchFamily="34" charset="0"/>
              </a:rPr>
              <a:t> intelligence</a:t>
            </a:r>
            <a:br>
              <a:rPr lang="nl-NL" dirty="0"/>
            </a:br>
            <a:r>
              <a:rPr lang="nl-NL" dirty="0"/>
              <a:t> wordt kenmerkender dan </a:t>
            </a:r>
            <a:r>
              <a:rPr lang="nl-NL" dirty="0" err="1"/>
              <a:t>fluid</a:t>
            </a:r>
            <a:r>
              <a:rPr lang="nl-NL" dirty="0"/>
              <a:t> intelligence en lijkt het te compenseren.  Denkhandelingen die iemand kan verrichten na onderwijs en ervaring. Omvat ook oordeelsvaardigheid die je door ervaring en leren in de cultuur kunt verwerven.</a:t>
            </a:r>
          </a:p>
          <a:p>
            <a:endParaRPr lang="nl-NL" dirty="0"/>
          </a:p>
          <a:p>
            <a:pPr marL="0" indent="0">
              <a:buNone/>
            </a:pPr>
            <a:r>
              <a:rPr lang="nl-NL" sz="2800" dirty="0" err="1">
                <a:solidFill>
                  <a:srgbClr val="005DAA"/>
                </a:solidFill>
                <a:latin typeface="Calibri Light" panose="020F0302020204030204" pitchFamily="34" charset="0"/>
              </a:rPr>
              <a:t>Fluid</a:t>
            </a:r>
            <a:r>
              <a:rPr lang="nl-NL" sz="2800" dirty="0">
                <a:solidFill>
                  <a:srgbClr val="005DAA"/>
                </a:solidFill>
                <a:latin typeface="Calibri Light" panose="020F0302020204030204" pitchFamily="34" charset="0"/>
              </a:rPr>
              <a:t> intelligence</a:t>
            </a:r>
            <a:br>
              <a:rPr lang="nl-NL" dirty="0"/>
            </a:br>
            <a:r>
              <a:rPr lang="nl-NL" dirty="0"/>
              <a:t>ervaringsonafhankelijk en vraagt om verschillende zaken in het bewustzijn te houden. Ook om verbanden te leggen.</a:t>
            </a:r>
          </a:p>
          <a:p>
            <a:endParaRPr lang="nl-NL" dirty="0"/>
          </a:p>
        </p:txBody>
      </p:sp>
      <p:sp>
        <p:nvSpPr>
          <p:cNvPr id="4" name="Tijdelijke aanduiding voor tekst 3"/>
          <p:cNvSpPr>
            <a:spLocks noGrp="1"/>
          </p:cNvSpPr>
          <p:nvPr>
            <p:ph type="body" sz="quarter" idx="15"/>
          </p:nvPr>
        </p:nvSpPr>
        <p:spPr/>
        <p:txBody>
          <a:bodyPr/>
          <a:lstStyle/>
          <a:p>
            <a:r>
              <a:rPr lang="nl-NL" dirty="0"/>
              <a:t>Cognitieve veranderingen</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1B1BA1A2-F89A-4C14-9DD5-6D47DE3BA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2" y="2278327"/>
            <a:ext cx="4832610" cy="4079081"/>
          </a:xfrm>
          <a:prstGeom prst="rect">
            <a:avLst/>
          </a:prstGeom>
        </p:spPr>
      </p:pic>
    </p:spTree>
    <p:extLst>
      <p:ext uri="{BB962C8B-B14F-4D97-AF65-F5344CB8AC3E}">
        <p14:creationId xmlns:p14="http://schemas.microsoft.com/office/powerpoint/2010/main" val="374014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LAT</a:t>
            </a:r>
          </a:p>
          <a:p>
            <a:pPr>
              <a:lnSpc>
                <a:spcPct val="150000"/>
              </a:lnSpc>
            </a:pPr>
            <a:r>
              <a:rPr lang="nl-NL" dirty="0"/>
              <a:t>Samenwonen met en zonder kinderen</a:t>
            </a:r>
          </a:p>
          <a:p>
            <a:pPr>
              <a:lnSpc>
                <a:spcPct val="150000"/>
              </a:lnSpc>
            </a:pPr>
            <a:r>
              <a:rPr lang="nl-NL" dirty="0"/>
              <a:t>Geregistreerde partnerschappen</a:t>
            </a:r>
          </a:p>
          <a:p>
            <a:pPr>
              <a:lnSpc>
                <a:spcPct val="150000"/>
              </a:lnSpc>
            </a:pPr>
            <a:r>
              <a:rPr lang="nl-NL" dirty="0"/>
              <a:t>Gehuwden met en zonder kinderen</a:t>
            </a:r>
          </a:p>
          <a:p>
            <a:endParaRPr lang="nl-NL" dirty="0"/>
          </a:p>
        </p:txBody>
      </p:sp>
      <p:sp>
        <p:nvSpPr>
          <p:cNvPr id="4" name="Tijdelijke aanduiding voor tekst 3"/>
          <p:cNvSpPr>
            <a:spLocks noGrp="1"/>
          </p:cNvSpPr>
          <p:nvPr>
            <p:ph type="body" sz="quarter" idx="15"/>
          </p:nvPr>
        </p:nvSpPr>
        <p:spPr/>
        <p:txBody>
          <a:bodyPr/>
          <a:lstStyle/>
          <a:p>
            <a:r>
              <a:rPr lang="nl-NL" dirty="0"/>
              <a:t>Relatievormen</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26620083-40B0-4C4B-B491-81BF6849A5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288" y="2082535"/>
            <a:ext cx="5610561" cy="3744384"/>
          </a:xfrm>
          <a:prstGeom prst="rect">
            <a:avLst/>
          </a:prstGeom>
        </p:spPr>
      </p:pic>
    </p:spTree>
    <p:extLst>
      <p:ext uri="{BB962C8B-B14F-4D97-AF65-F5344CB8AC3E}">
        <p14:creationId xmlns:p14="http://schemas.microsoft.com/office/powerpoint/2010/main" val="12383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6" y="2180861"/>
            <a:ext cx="4312142" cy="3744384"/>
          </a:xfrm>
        </p:spPr>
        <p:txBody>
          <a:bodyPr/>
          <a:lstStyle/>
          <a:p>
            <a:pPr>
              <a:lnSpc>
                <a:spcPct val="150000"/>
              </a:lnSpc>
            </a:pPr>
            <a:r>
              <a:rPr lang="nl-NL" dirty="0"/>
              <a:t>Scheefgegroeide ontwikkeling</a:t>
            </a:r>
          </a:p>
          <a:p>
            <a:pPr>
              <a:lnSpc>
                <a:spcPct val="150000"/>
              </a:lnSpc>
            </a:pPr>
            <a:r>
              <a:rPr lang="nl-NL" dirty="0"/>
              <a:t>Ingrijpende gebeurtenis, waarna een nieuwe identiteitsperiode volgt … rouwproces.</a:t>
            </a:r>
          </a:p>
          <a:p>
            <a:pPr>
              <a:lnSpc>
                <a:spcPct val="150000"/>
              </a:lnSpc>
            </a:pPr>
            <a:r>
              <a:rPr lang="nl-NL" dirty="0"/>
              <a:t>Substituut vader/moeder zoeken.</a:t>
            </a:r>
          </a:p>
          <a:p>
            <a:pPr>
              <a:lnSpc>
                <a:spcPct val="150000"/>
              </a:lnSpc>
            </a:pPr>
            <a:r>
              <a:rPr lang="nl-NL" dirty="0"/>
              <a:t>Sociale vaardigheden..</a:t>
            </a:r>
          </a:p>
          <a:p>
            <a:endParaRPr lang="nl-NL" dirty="0"/>
          </a:p>
        </p:txBody>
      </p:sp>
      <p:sp>
        <p:nvSpPr>
          <p:cNvPr id="4" name="Tijdelijke aanduiding voor tekst 3"/>
          <p:cNvSpPr>
            <a:spLocks noGrp="1"/>
          </p:cNvSpPr>
          <p:nvPr>
            <p:ph type="body" sz="quarter" idx="15"/>
          </p:nvPr>
        </p:nvSpPr>
        <p:spPr/>
        <p:txBody>
          <a:bodyPr/>
          <a:lstStyle/>
          <a:p>
            <a:r>
              <a:rPr lang="nl-NL" dirty="0"/>
              <a:t>Echtscheiding</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10" name="Afbeelding 9">
            <a:extLst>
              <a:ext uri="{FF2B5EF4-FFF2-40B4-BE49-F238E27FC236}">
                <a16:creationId xmlns:a16="http://schemas.microsoft.com/office/drawing/2014/main" id="{8348EECB-A070-495C-A170-040C1A700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180" y="2259920"/>
            <a:ext cx="3645920" cy="2430613"/>
          </a:xfrm>
          <a:prstGeom prst="rect">
            <a:avLst/>
          </a:prstGeom>
        </p:spPr>
      </p:pic>
    </p:spTree>
    <p:extLst>
      <p:ext uri="{BB962C8B-B14F-4D97-AF65-F5344CB8AC3E}">
        <p14:creationId xmlns:p14="http://schemas.microsoft.com/office/powerpoint/2010/main" val="297252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Intiem</a:t>
            </a:r>
          </a:p>
          <a:p>
            <a:pPr>
              <a:lnSpc>
                <a:spcPct val="150000"/>
              </a:lnSpc>
            </a:pPr>
            <a:r>
              <a:rPr lang="nl-NL" dirty="0"/>
              <a:t>Pre-intiem</a:t>
            </a:r>
          </a:p>
          <a:p>
            <a:pPr>
              <a:lnSpc>
                <a:spcPct val="150000"/>
              </a:lnSpc>
            </a:pPr>
            <a:r>
              <a:rPr lang="nl-NL" dirty="0"/>
              <a:t>Pseudo-intiem</a:t>
            </a:r>
          </a:p>
          <a:p>
            <a:pPr>
              <a:lnSpc>
                <a:spcPct val="150000"/>
              </a:lnSpc>
            </a:pPr>
            <a:r>
              <a:rPr lang="nl-NL" dirty="0"/>
              <a:t>Stereotiep</a:t>
            </a:r>
          </a:p>
          <a:p>
            <a:pPr>
              <a:lnSpc>
                <a:spcPct val="150000"/>
              </a:lnSpc>
            </a:pPr>
            <a:r>
              <a:rPr lang="nl-NL" dirty="0"/>
              <a:t>Geïsoleerd</a:t>
            </a:r>
          </a:p>
          <a:p>
            <a:pPr>
              <a:lnSpc>
                <a:spcPct val="150000"/>
              </a:lnSpc>
            </a:pPr>
            <a:r>
              <a:rPr lang="nl-NL" dirty="0"/>
              <a:t>gecommitteerd</a:t>
            </a:r>
          </a:p>
          <a:p>
            <a:endParaRPr lang="nl-NL" dirty="0"/>
          </a:p>
        </p:txBody>
      </p:sp>
      <p:sp>
        <p:nvSpPr>
          <p:cNvPr id="4" name="Tijdelijke aanduiding voor tekst 3"/>
          <p:cNvSpPr>
            <a:spLocks noGrp="1"/>
          </p:cNvSpPr>
          <p:nvPr>
            <p:ph type="body" sz="quarter" idx="15"/>
          </p:nvPr>
        </p:nvSpPr>
        <p:spPr/>
        <p:txBody>
          <a:bodyPr/>
          <a:lstStyle/>
          <a:p>
            <a:r>
              <a:rPr lang="nl-NL" dirty="0" err="1"/>
              <a:t>Relatiestjlen</a:t>
            </a:r>
            <a:endParaRPr lang="nl-NL" dirty="0"/>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spTree>
    <p:extLst>
      <p:ext uri="{BB962C8B-B14F-4D97-AF65-F5344CB8AC3E}">
        <p14:creationId xmlns:p14="http://schemas.microsoft.com/office/powerpoint/2010/main" val="338080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3200400"/>
            <a:ext cx="5497475" cy="2724844"/>
          </a:xfrm>
        </p:spPr>
        <p:txBody>
          <a:bodyPr/>
          <a:lstStyle/>
          <a:p>
            <a:r>
              <a:rPr lang="nl-NL" dirty="0"/>
              <a:t>Persoonlijke of individuele stijl</a:t>
            </a:r>
          </a:p>
          <a:p>
            <a:endParaRPr lang="nl-NL" dirty="0"/>
          </a:p>
          <a:p>
            <a:r>
              <a:rPr lang="nl-NL" dirty="0" err="1"/>
              <a:t>Shaie</a:t>
            </a:r>
            <a:r>
              <a:rPr lang="nl-NL" dirty="0"/>
              <a:t>, grote diversiteit door langere levenservaring.</a:t>
            </a:r>
          </a:p>
          <a:p>
            <a:endParaRPr lang="nl-NL" dirty="0"/>
          </a:p>
        </p:txBody>
      </p:sp>
      <p:sp>
        <p:nvSpPr>
          <p:cNvPr id="4" name="Tijdelijke aanduiding voor tekst 3"/>
          <p:cNvSpPr>
            <a:spLocks noGrp="1"/>
          </p:cNvSpPr>
          <p:nvPr>
            <p:ph type="body" sz="quarter" idx="15"/>
          </p:nvPr>
        </p:nvSpPr>
        <p:spPr/>
        <p:txBody>
          <a:bodyPr/>
          <a:lstStyle/>
          <a:p>
            <a:r>
              <a:rPr lang="nl-NL" dirty="0" err="1"/>
              <a:t>Idiografische</a:t>
            </a:r>
            <a:r>
              <a:rPr lang="nl-NL" dirty="0"/>
              <a:t> </a:t>
            </a:r>
            <a:br>
              <a:rPr lang="nl-NL" dirty="0"/>
            </a:br>
            <a:r>
              <a:rPr lang="nl-NL" dirty="0"/>
              <a:t>ontwikkeling</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80B61E0F-547C-442F-8D65-2BDE1E3D7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710" y="932756"/>
            <a:ext cx="3186341" cy="4779512"/>
          </a:xfrm>
          <a:prstGeom prst="rect">
            <a:avLst/>
          </a:prstGeom>
        </p:spPr>
      </p:pic>
    </p:spTree>
    <p:extLst>
      <p:ext uri="{BB962C8B-B14F-4D97-AF65-F5344CB8AC3E}">
        <p14:creationId xmlns:p14="http://schemas.microsoft.com/office/powerpoint/2010/main" val="215451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6308095" cy="480000"/>
          </a:xfrm>
        </p:spPr>
        <p:txBody>
          <a:bodyPr/>
          <a:lstStyle/>
          <a:p>
            <a:r>
              <a:rPr lang="nl-NL" dirty="0"/>
              <a:t>Hoofdstuk 7 De jongvolwassene (22-40 jaar)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dirty="0"/>
              <a:t>Biologische functies worden minder qua capaciteit, maar nog niet zo merkbaar. Wel is deze fase stabieler, waardoor mensen mentaal sterker zijn. Vandaar nog relatief veel (top)sporters in deze fase.</a:t>
            </a:r>
          </a:p>
          <a:p>
            <a:endParaRPr lang="nl-NL" dirty="0"/>
          </a:p>
          <a:p>
            <a:r>
              <a:rPr lang="nl-NL" dirty="0"/>
              <a:t>Belangrijk is enerzijds </a:t>
            </a:r>
            <a:r>
              <a:rPr lang="nl-NL" dirty="0" err="1"/>
              <a:t>use</a:t>
            </a:r>
            <a:r>
              <a:rPr lang="nl-NL" dirty="0"/>
              <a:t> </a:t>
            </a:r>
            <a:r>
              <a:rPr lang="nl-NL" dirty="0" err="1"/>
              <a:t>it</a:t>
            </a:r>
            <a:r>
              <a:rPr lang="nl-NL" dirty="0"/>
              <a:t> or </a:t>
            </a:r>
            <a:r>
              <a:rPr lang="nl-NL" dirty="0" err="1"/>
              <a:t>lose</a:t>
            </a:r>
            <a:r>
              <a:rPr lang="nl-NL" dirty="0"/>
              <a:t> </a:t>
            </a:r>
            <a:r>
              <a:rPr lang="nl-NL" dirty="0" err="1"/>
              <a:t>it</a:t>
            </a:r>
            <a:r>
              <a:rPr lang="nl-NL" dirty="0"/>
              <a:t>…en anderzijds: </a:t>
            </a:r>
            <a:r>
              <a:rPr lang="nl-NL" dirty="0" err="1"/>
              <a:t>wear</a:t>
            </a:r>
            <a:r>
              <a:rPr lang="nl-NL" dirty="0"/>
              <a:t> </a:t>
            </a:r>
            <a:r>
              <a:rPr lang="nl-NL" dirty="0" err="1"/>
              <a:t>and</a:t>
            </a:r>
            <a:r>
              <a:rPr lang="nl-NL" dirty="0"/>
              <a:t> </a:t>
            </a:r>
            <a:r>
              <a:rPr lang="nl-NL" dirty="0" err="1"/>
              <a:t>tear</a:t>
            </a:r>
            <a:r>
              <a:rPr lang="nl-NL" dirty="0"/>
              <a:t> jezelf  forceren, roofbouw plegen door topsport … marathons?</a:t>
            </a:r>
          </a:p>
          <a:p>
            <a:endParaRPr lang="nl-NL" dirty="0"/>
          </a:p>
        </p:txBody>
      </p:sp>
      <p:sp>
        <p:nvSpPr>
          <p:cNvPr id="4" name="Tijdelijke aanduiding voor tekst 3"/>
          <p:cNvSpPr>
            <a:spLocks noGrp="1"/>
          </p:cNvSpPr>
          <p:nvPr>
            <p:ph type="body" sz="quarter" idx="15"/>
          </p:nvPr>
        </p:nvSpPr>
        <p:spPr/>
        <p:txBody>
          <a:bodyPr/>
          <a:lstStyle/>
          <a:p>
            <a:r>
              <a:rPr lang="nl-NL" dirty="0"/>
              <a:t>Lichamelijke veranderingen</a:t>
            </a:r>
          </a:p>
        </p:txBody>
      </p:sp>
      <p:pic>
        <p:nvPicPr>
          <p:cNvPr id="5" name="Tijdelijke aanduiding voor inhoud 3">
            <a:extLst>
              <a:ext uri="{FF2B5EF4-FFF2-40B4-BE49-F238E27FC236}">
                <a16:creationId xmlns:a16="http://schemas.microsoft.com/office/drawing/2014/main" id="{1760D1B1-071B-4002-9F87-6548CBB74E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0888" y="2626519"/>
            <a:ext cx="4572000" cy="3048000"/>
          </a:xfrm>
        </p:spPr>
      </p:pic>
      <p:pic>
        <p:nvPicPr>
          <p:cNvPr id="6" name="Tijdelijke aanduiding voor inhoud 3">
            <a:extLst>
              <a:ext uri="{FF2B5EF4-FFF2-40B4-BE49-F238E27FC236}">
                <a16:creationId xmlns:a16="http://schemas.microsoft.com/office/drawing/2014/main" id="{B5BC06AA-41D4-4EBB-AEFA-B4703B6E83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3288" y="2778919"/>
            <a:ext cx="4572000" cy="3048000"/>
          </a:xfrm>
        </p:spPr>
      </p:pic>
      <p:pic>
        <p:nvPicPr>
          <p:cNvPr id="8" name="Afbeelding 7">
            <a:extLst>
              <a:ext uri="{FF2B5EF4-FFF2-40B4-BE49-F238E27FC236}">
                <a16:creationId xmlns:a16="http://schemas.microsoft.com/office/drawing/2014/main" id="{5EF38EC4-A5C6-438C-8A87-3FB4332459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679"/>
          <a:stretch/>
        </p:blipFill>
        <p:spPr>
          <a:xfrm rot="10800000" flipV="1">
            <a:off x="3353304" y="3994220"/>
            <a:ext cx="5592847" cy="2775343"/>
          </a:xfrm>
          <a:prstGeom prst="rect">
            <a:avLst/>
          </a:prstGeom>
        </p:spPr>
      </p:pic>
    </p:spTree>
    <p:extLst>
      <p:ext uri="{BB962C8B-B14F-4D97-AF65-F5344CB8AC3E}">
        <p14:creationId xmlns:p14="http://schemas.microsoft.com/office/powerpoint/2010/main" val="2136245885"/>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docProps/app.xml><?xml version="1.0" encoding="utf-8"?>
<Properties xmlns="http://schemas.openxmlformats.org/officeDocument/2006/extended-properties" xmlns:vt="http://schemas.openxmlformats.org/officeDocument/2006/docPropsVTypes">
  <Template>sjabloon</Template>
  <TotalTime>55</TotalTime>
  <Words>301</Words>
  <Application>Microsoft Office PowerPoint</Application>
  <PresentationFormat>Breedbeeld</PresentationFormat>
  <Paragraphs>51</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Wingdings 2</vt:lpstr>
      <vt:lpstr>sjabloon_v01</vt:lpstr>
      <vt:lpstr>Levensfasen De psychologische ontwikkeling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Olga koppenhagen</cp:lastModifiedBy>
  <cp:revision>14</cp:revision>
  <dcterms:created xsi:type="dcterms:W3CDTF">2016-02-12T10:20:24Z</dcterms:created>
  <dcterms:modified xsi:type="dcterms:W3CDTF">2019-03-29T16:40:55Z</dcterms:modified>
</cp:coreProperties>
</file>