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5" r:id="rId9"/>
    <p:sldId id="267" r:id="rId10"/>
    <p:sldId id="268" r:id="rId11"/>
    <p:sldId id="269" r:id="rId12"/>
    <p:sldId id="266" r:id="rId13"/>
    <p:sldId id="274" r:id="rId14"/>
    <p:sldId id="259" r:id="rId15"/>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7" d="100"/>
          <a:sy n="57" d="100"/>
        </p:scale>
        <p:origin x="108" y="12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29-3-2019</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zembla.vara.nl/seizoenen/2014/afleveringen/23-10-201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sciencephoto.com/images/download_wm_image.html/M340596-Man,_aging_series,_7_of_8-SPL.jpg?id=773400596" TargetMode="Externa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hyperlink" Target="http://www.sciencephoto.com/images/download_wm_image.html/M340593-Man,_aging_series,_4_of_8-SPL.jpg?id=773400593" TargetMode="External"/><Relationship Id="rId1" Type="http://schemas.openxmlformats.org/officeDocument/2006/relationships/slideLayout" Target="../slideLayouts/slideLayout2.xml"/><Relationship Id="rId6" Type="http://schemas.openxmlformats.org/officeDocument/2006/relationships/hyperlink" Target="http://www.sciencephoto.com/images/download_wm_image.html/M340595-Man,_aging_series,_6_of_8-SPL.jpg?id=773400595"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http://www.sciencephoto.com/images/download_wm_image.html/M340597-Man,_aging_series,_8_of_8-SPL.jpg?id=773400597" TargetMode="External"/><Relationship Id="rId4" Type="http://schemas.openxmlformats.org/officeDocument/2006/relationships/hyperlink" Target="http://www.sciencephoto.com/images/download_wm_image.html/M340594-Man,_aging_series,_5_of_8-SPL.jpg?id=773400594" TargetMode="Externa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ciencephoto.com/images/download_wm_image.html/M375540-Grandfather_holding_his_grandson-SPL.jpg?id=773750540"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ciencephoto.com/images/download_wm_image.html/M782253-Complete_loss_of_teeth,_X-ray-SPL.jpg?id=77782025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ciencephoto.com/images/download_wm_image.html/M136341-Stroke,_MRI_scan-SPL.jpg?id=771360341"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sciencephoto.com/images/download_wm_image.html/M108587-Alzheimers_disease_brain,_coloured_CT_scan-SPL.jpg?id=77108058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sciencephoto.com/images/download_wm_image.html/M136341-Stroke,_MRI_scan-SPL.jpg?id=771360341"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sciencephoto.com/images/download_wm_image.html/M108587-Alzheimers_disease_brain,_coloured_CT_scan-SPL.jpg?id=77108058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76CD42D-3660-4A76-AD78-1D806518F255}"/>
              </a:ext>
            </a:extLst>
          </p:cNvPr>
          <p:cNvSpPr>
            <a:spLocks noGrp="1"/>
          </p:cNvSpPr>
          <p:nvPr>
            <p:ph type="ctrTitle"/>
          </p:nvPr>
        </p:nvSpPr>
        <p:spPr>
          <a:xfrm>
            <a:off x="1086036" y="186268"/>
            <a:ext cx="8497107" cy="2556934"/>
          </a:xfrm>
        </p:spPr>
        <p:txBody>
          <a:bodyPr/>
          <a:lstStyle/>
          <a:p>
            <a:pPr fontAlgn="ctr">
              <a:lnSpc>
                <a:spcPct val="100000"/>
              </a:lnSpc>
            </a:pPr>
            <a:r>
              <a:rPr lang="nl-NL" dirty="0"/>
              <a:t>Levensfasen</a:t>
            </a:r>
            <a:br>
              <a:rPr lang="nl-NL" dirty="0"/>
            </a:br>
            <a:r>
              <a:rPr lang="nl-NL" dirty="0"/>
              <a:t>De psychologische ontwikkeling van de mens</a:t>
            </a:r>
          </a:p>
        </p:txBody>
      </p:sp>
      <p:sp>
        <p:nvSpPr>
          <p:cNvPr id="5" name="Ondertitel 2">
            <a:extLst>
              <a:ext uri="{FF2B5EF4-FFF2-40B4-BE49-F238E27FC236}">
                <a16:creationId xmlns:a16="http://schemas.microsoft.com/office/drawing/2014/main" id="{44FFA414-CF5B-460E-ABBE-AE727F7B3A20}"/>
              </a:ext>
            </a:extLst>
          </p:cNvPr>
          <p:cNvSpPr>
            <a:spLocks noGrp="1"/>
          </p:cNvSpPr>
          <p:nvPr>
            <p:ph type="subTitle" idx="1"/>
          </p:nvPr>
        </p:nvSpPr>
        <p:spPr>
          <a:xfrm>
            <a:off x="1087341" y="2904277"/>
            <a:ext cx="8497107" cy="973887"/>
          </a:xfrm>
        </p:spPr>
        <p:txBody>
          <a:bodyPr/>
          <a:lstStyle/>
          <a:p>
            <a:r>
              <a:rPr lang="nl-NL" dirty="0"/>
              <a:t>Hoofdstuk 9 De oudere volwassene</a:t>
            </a:r>
          </a:p>
          <a:p>
            <a:endParaRPr lang="nl-NL" dirty="0"/>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p:txBody>
          <a:bodyPr/>
          <a:lstStyle/>
          <a:p>
            <a:r>
              <a:rPr lang="nl-NL" dirty="0"/>
              <a:t>Plezierig voor grootouder en kleinkind</a:t>
            </a:r>
          </a:p>
          <a:p>
            <a:r>
              <a:rPr lang="nl-NL" dirty="0"/>
              <a:t>Blik op samenleving</a:t>
            </a:r>
          </a:p>
          <a:p>
            <a:r>
              <a:rPr lang="nl-NL" dirty="0"/>
              <a:t>Rol in opvoeding</a:t>
            </a:r>
          </a:p>
          <a:p>
            <a:endParaRPr lang="nl-NL" dirty="0"/>
          </a:p>
        </p:txBody>
      </p:sp>
      <p:sp>
        <p:nvSpPr>
          <p:cNvPr id="4" name="Tijdelijke aanduiding voor tekst 3"/>
          <p:cNvSpPr>
            <a:spLocks noGrp="1"/>
          </p:cNvSpPr>
          <p:nvPr>
            <p:ph type="body" sz="quarter" idx="15"/>
          </p:nvPr>
        </p:nvSpPr>
        <p:spPr/>
        <p:txBody>
          <a:bodyPr/>
          <a:lstStyle/>
          <a:p>
            <a:r>
              <a:rPr lang="nl-NL" altLang="en-US" dirty="0"/>
              <a:t>Grootouderschap</a:t>
            </a:r>
            <a:endParaRPr lang="nl-NL" dirty="0"/>
          </a:p>
        </p:txBody>
      </p:sp>
      <p:sp>
        <p:nvSpPr>
          <p:cNvPr id="5" name="Rectangle 5">
            <a:extLst>
              <a:ext uri="{FF2B5EF4-FFF2-40B4-BE49-F238E27FC236}">
                <a16:creationId xmlns:a16="http://schemas.microsoft.com/office/drawing/2014/main" id="{8071055E-8809-43CC-B94A-77307555FA6B}"/>
              </a:ext>
            </a:extLst>
          </p:cNvPr>
          <p:cNvSpPr>
            <a:spLocks noChangeArrowheads="1"/>
          </p:cNvSpPr>
          <p:nvPr/>
        </p:nvSpPr>
        <p:spPr bwMode="auto">
          <a:xfrm rot="440674">
            <a:off x="436753" y="4230287"/>
            <a:ext cx="6840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800"/>
              </a:spcBef>
              <a:buFont typeface="Arial" panose="020B0604020202020204" pitchFamily="34" charset="0"/>
              <a:defRPr sz="1600" b="1">
                <a:solidFill>
                  <a:schemeClr val="tx1"/>
                </a:solidFill>
                <a:latin typeface="Franklin Gothic Book" panose="020B0503020102020204" pitchFamily="34" charset="0"/>
              </a:defRPr>
            </a:lvl1pPr>
            <a:lvl2pPr>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lvl="1">
              <a:spcBef>
                <a:spcPct val="20000"/>
              </a:spcBef>
              <a:buFont typeface="Wingdings" panose="05000000000000000000" pitchFamily="2" charset="2"/>
              <a:buNone/>
            </a:pPr>
            <a:r>
              <a:rPr lang="en-US" altLang="en-US" sz="2800" b="1" dirty="0" err="1">
                <a:solidFill>
                  <a:srgbClr val="005DAA"/>
                </a:solidFill>
                <a:latin typeface="Calibri Light" panose="020F0302020204030204" pitchFamily="34" charset="0"/>
              </a:rPr>
              <a:t>Intergenerationele</a:t>
            </a:r>
            <a:r>
              <a:rPr lang="en-US" altLang="en-US" sz="2800" b="1" dirty="0">
                <a:solidFill>
                  <a:srgbClr val="005DAA"/>
                </a:solidFill>
                <a:latin typeface="Calibri Light" panose="020F0302020204030204" pitchFamily="34" charset="0"/>
              </a:rPr>
              <a:t> </a:t>
            </a:r>
            <a:r>
              <a:rPr lang="en-US" altLang="en-US" sz="2800" b="1" dirty="0" err="1">
                <a:solidFill>
                  <a:srgbClr val="005DAA"/>
                </a:solidFill>
                <a:latin typeface="Calibri Light" panose="020F0302020204030204" pitchFamily="34" charset="0"/>
              </a:rPr>
              <a:t>transmissie</a:t>
            </a:r>
            <a:r>
              <a:rPr lang="en-US" altLang="en-US" sz="2800" b="1" dirty="0">
                <a:solidFill>
                  <a:srgbClr val="005DAA"/>
                </a:solidFill>
                <a:latin typeface="Calibri Light" panose="020F0302020204030204" pitchFamily="34" charset="0"/>
              </a:rPr>
              <a:t>???</a:t>
            </a:r>
            <a:endParaRPr lang="nl-NL" altLang="en-US" sz="2800" b="1" dirty="0">
              <a:solidFill>
                <a:srgbClr val="005DAA"/>
              </a:solidFill>
              <a:latin typeface="Calibri Light" panose="020F0302020204030204" pitchFamily="34" charset="0"/>
            </a:endParaRPr>
          </a:p>
        </p:txBody>
      </p:sp>
      <p:pic>
        <p:nvPicPr>
          <p:cNvPr id="7" name="Afbeelding 6">
            <a:extLst>
              <a:ext uri="{FF2B5EF4-FFF2-40B4-BE49-F238E27FC236}">
                <a16:creationId xmlns:a16="http://schemas.microsoft.com/office/drawing/2014/main" id="{579173F2-58C3-4E86-9E5D-A11A6D9C3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180861"/>
            <a:ext cx="5143958" cy="3429000"/>
          </a:xfrm>
          <a:prstGeom prst="rect">
            <a:avLst/>
          </a:prstGeom>
        </p:spPr>
      </p:pic>
    </p:spTree>
    <p:extLst>
      <p:ext uri="{BB962C8B-B14F-4D97-AF65-F5344CB8AC3E}">
        <p14:creationId xmlns:p14="http://schemas.microsoft.com/office/powerpoint/2010/main" val="50933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5" y="3115733"/>
            <a:ext cx="10367433" cy="2809512"/>
          </a:xfrm>
        </p:spPr>
        <p:txBody>
          <a:bodyPr/>
          <a:lstStyle/>
          <a:p>
            <a:r>
              <a:rPr lang="nl-NL" dirty="0"/>
              <a:t>Infantilisering</a:t>
            </a:r>
          </a:p>
          <a:p>
            <a:r>
              <a:rPr lang="nl-NL" dirty="0"/>
              <a:t>Marginalisering</a:t>
            </a:r>
          </a:p>
          <a:p>
            <a:r>
              <a:rPr lang="nl-NL" dirty="0"/>
              <a:t>Hospitalisatie</a:t>
            </a:r>
          </a:p>
          <a:p>
            <a:endParaRPr lang="nl-NL" dirty="0"/>
          </a:p>
          <a:p>
            <a:pPr marL="0" indent="0">
              <a:buNone/>
            </a:pPr>
            <a:r>
              <a:rPr lang="nl-NL" sz="2800" dirty="0">
                <a:solidFill>
                  <a:srgbClr val="005DAA"/>
                </a:solidFill>
                <a:latin typeface="Calibri Light" panose="020F0302020204030204" pitchFamily="34" charset="0"/>
              </a:rPr>
              <a:t>En het competentiemodel..???</a:t>
            </a:r>
          </a:p>
          <a:p>
            <a:endParaRPr lang="nl-NL" dirty="0"/>
          </a:p>
          <a:p>
            <a:endParaRPr lang="nl-NL" dirty="0"/>
          </a:p>
          <a:p>
            <a:endParaRPr lang="nl-NL" dirty="0"/>
          </a:p>
          <a:p>
            <a:pPr marL="0" indent="0">
              <a:buNone/>
            </a:pPr>
            <a:r>
              <a:rPr lang="en-US" altLang="en-US" sz="2000" dirty="0">
                <a:solidFill>
                  <a:schemeClr val="accent1"/>
                </a:solidFill>
                <a:latin typeface="Arial" panose="020B0604020202020204" pitchFamily="34" charset="0"/>
                <a:hlinkClick r:id="rId2">
                  <a:extLst>
                    <a:ext uri="{A12FA001-AC4F-418D-AE19-62706E023703}">
                      <ahyp:hlinkClr xmlns:ahyp="http://schemas.microsoft.com/office/drawing/2018/hyperlinkcolor" val="tx"/>
                    </a:ext>
                  </a:extLst>
                </a:hlinkClick>
              </a:rPr>
              <a:t>http://zembla.vara.nl/seizoenen/2014/afleveringen/23-10-2014</a:t>
            </a:r>
            <a:r>
              <a:rPr lang="en-US" altLang="en-US" sz="2000" dirty="0">
                <a:solidFill>
                  <a:schemeClr val="accent1"/>
                </a:solidFill>
                <a:latin typeface="Arial" panose="020B0604020202020204" pitchFamily="34" charset="0"/>
              </a:rPr>
              <a:t> </a:t>
            </a:r>
          </a:p>
          <a:p>
            <a:endParaRPr lang="nl-NL" dirty="0"/>
          </a:p>
        </p:txBody>
      </p:sp>
      <p:sp>
        <p:nvSpPr>
          <p:cNvPr id="4" name="Tijdelijke aanduiding voor tekst 3"/>
          <p:cNvSpPr>
            <a:spLocks noGrp="1"/>
          </p:cNvSpPr>
          <p:nvPr>
            <p:ph type="body" sz="quarter" idx="15"/>
          </p:nvPr>
        </p:nvSpPr>
        <p:spPr>
          <a:xfrm>
            <a:off x="1102784" y="1221318"/>
            <a:ext cx="10369549" cy="1894415"/>
          </a:xfrm>
        </p:spPr>
        <p:txBody>
          <a:bodyPr/>
          <a:lstStyle/>
          <a:p>
            <a:r>
              <a:rPr lang="nl-NL" dirty="0"/>
              <a:t>Verpleeghuizen... veel voordelen </a:t>
            </a:r>
            <a:br>
              <a:rPr lang="nl-NL" dirty="0"/>
            </a:br>
            <a:r>
              <a:rPr lang="nl-NL" dirty="0"/>
              <a:t>maar ook nadelen!</a:t>
            </a:r>
          </a:p>
        </p:txBody>
      </p:sp>
      <p:pic>
        <p:nvPicPr>
          <p:cNvPr id="7" name="Afbeelding 6">
            <a:extLst>
              <a:ext uri="{FF2B5EF4-FFF2-40B4-BE49-F238E27FC236}">
                <a16:creationId xmlns:a16="http://schemas.microsoft.com/office/drawing/2014/main" id="{40D453AC-48C7-4BFA-9F43-8D44103931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6432" y="2607733"/>
            <a:ext cx="4214268" cy="2809512"/>
          </a:xfrm>
          <a:prstGeom prst="rect">
            <a:avLst/>
          </a:prstGeom>
        </p:spPr>
      </p:pic>
    </p:spTree>
    <p:extLst>
      <p:ext uri="{BB962C8B-B14F-4D97-AF65-F5344CB8AC3E}">
        <p14:creationId xmlns:p14="http://schemas.microsoft.com/office/powerpoint/2010/main" val="155172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p:txBody>
          <a:bodyPr/>
          <a:lstStyle/>
          <a:p>
            <a:r>
              <a:rPr lang="nl-NL" dirty="0"/>
              <a:t>Disengagement </a:t>
            </a:r>
            <a:r>
              <a:rPr lang="nl-NL" dirty="0" err="1"/>
              <a:t>theory</a:t>
            </a:r>
            <a:endParaRPr lang="nl-NL" dirty="0"/>
          </a:p>
          <a:p>
            <a:r>
              <a:rPr lang="nl-NL" dirty="0"/>
              <a:t>Activity </a:t>
            </a:r>
            <a:r>
              <a:rPr lang="nl-NL" dirty="0" err="1"/>
              <a:t>theory</a:t>
            </a:r>
            <a:endParaRPr lang="nl-NL" dirty="0"/>
          </a:p>
          <a:p>
            <a:r>
              <a:rPr lang="nl-NL" dirty="0" err="1"/>
              <a:t>Continuity</a:t>
            </a:r>
            <a:r>
              <a:rPr lang="nl-NL" dirty="0"/>
              <a:t> </a:t>
            </a:r>
            <a:r>
              <a:rPr lang="nl-NL" dirty="0" err="1"/>
              <a:t>theory</a:t>
            </a:r>
            <a:endParaRPr lang="nl-NL" dirty="0"/>
          </a:p>
          <a:p>
            <a:endParaRPr lang="nl-NL" dirty="0"/>
          </a:p>
          <a:p>
            <a:r>
              <a:rPr lang="nl-NL" dirty="0"/>
              <a:t>En..</a:t>
            </a:r>
          </a:p>
          <a:p>
            <a:pPr lvl="1"/>
            <a:r>
              <a:rPr lang="nl-NL" dirty="0"/>
              <a:t>Gezondheid</a:t>
            </a:r>
          </a:p>
          <a:p>
            <a:pPr lvl="1"/>
            <a:r>
              <a:rPr lang="nl-NL" dirty="0"/>
              <a:t>financiële middelen</a:t>
            </a:r>
          </a:p>
          <a:p>
            <a:pPr lvl="1"/>
            <a:r>
              <a:rPr lang="nl-NL" dirty="0"/>
              <a:t>Onafhankelijkheid</a:t>
            </a:r>
          </a:p>
          <a:p>
            <a:pPr lvl="1"/>
            <a:r>
              <a:rPr lang="nl-NL" dirty="0"/>
              <a:t>controle over eigen leven</a:t>
            </a:r>
          </a:p>
          <a:p>
            <a:endParaRPr lang="nl-NL" dirty="0"/>
          </a:p>
        </p:txBody>
      </p:sp>
      <p:sp>
        <p:nvSpPr>
          <p:cNvPr id="4" name="Tijdelijke aanduiding voor tekst 3"/>
          <p:cNvSpPr>
            <a:spLocks noGrp="1"/>
          </p:cNvSpPr>
          <p:nvPr>
            <p:ph type="body" sz="quarter" idx="15"/>
          </p:nvPr>
        </p:nvSpPr>
        <p:spPr/>
        <p:txBody>
          <a:bodyPr/>
          <a:lstStyle/>
          <a:p>
            <a:r>
              <a:rPr lang="nl-NL" dirty="0"/>
              <a:t>Gelukkig oud worden!</a:t>
            </a:r>
          </a:p>
        </p:txBody>
      </p:sp>
      <p:pic>
        <p:nvPicPr>
          <p:cNvPr id="6" name="Afbeelding 5">
            <a:extLst>
              <a:ext uri="{FF2B5EF4-FFF2-40B4-BE49-F238E27FC236}">
                <a16:creationId xmlns:a16="http://schemas.microsoft.com/office/drawing/2014/main" id="{F43A0975-C39D-42EE-A7A9-B20250B5F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180861"/>
            <a:ext cx="4533901" cy="3022600"/>
          </a:xfrm>
          <a:prstGeom prst="rect">
            <a:avLst/>
          </a:prstGeom>
        </p:spPr>
      </p:pic>
    </p:spTree>
    <p:extLst>
      <p:ext uri="{BB962C8B-B14F-4D97-AF65-F5344CB8AC3E}">
        <p14:creationId xmlns:p14="http://schemas.microsoft.com/office/powerpoint/2010/main" val="2662887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5" y="2421467"/>
            <a:ext cx="10367433" cy="3503778"/>
          </a:xfrm>
        </p:spPr>
        <p:txBody>
          <a:bodyPr/>
          <a:lstStyle/>
          <a:p>
            <a:r>
              <a:rPr lang="nl-NL" dirty="0"/>
              <a:t>Ego-integriteit (</a:t>
            </a:r>
            <a:r>
              <a:rPr lang="nl-NL" dirty="0" err="1"/>
              <a:t>Erikson</a:t>
            </a:r>
            <a:r>
              <a:rPr lang="nl-NL" dirty="0"/>
              <a:t>) wordt gezien als wijsheid waarbij het leven dat iemand heeft geleefd, als acceptabel en betekenisvol wordt beschouwd.</a:t>
            </a:r>
          </a:p>
          <a:p>
            <a:endParaRPr lang="nl-NL" dirty="0"/>
          </a:p>
          <a:p>
            <a:r>
              <a:rPr lang="nl-NL" dirty="0"/>
              <a:t>Het sociaal gezien in een isolement raken van oudere volwassenen noem je tinnitus.</a:t>
            </a:r>
          </a:p>
          <a:p>
            <a:endParaRPr lang="nl-NL" dirty="0"/>
          </a:p>
        </p:txBody>
      </p:sp>
      <p:sp>
        <p:nvSpPr>
          <p:cNvPr id="4" name="Tijdelijke aanduiding voor tekst 3"/>
          <p:cNvSpPr>
            <a:spLocks noGrp="1"/>
          </p:cNvSpPr>
          <p:nvPr>
            <p:ph type="body" sz="quarter" idx="15"/>
          </p:nvPr>
        </p:nvSpPr>
        <p:spPr/>
        <p:txBody>
          <a:bodyPr/>
          <a:lstStyle/>
          <a:p>
            <a:r>
              <a:rPr lang="nl-NL" dirty="0"/>
              <a:t>Proef-</a:t>
            </a:r>
            <a:r>
              <a:rPr lang="nl-NL" dirty="0" err="1"/>
              <a:t>toetsvragen</a:t>
            </a:r>
            <a:r>
              <a:rPr lang="nl-NL" dirty="0"/>
              <a:t>… </a:t>
            </a:r>
          </a:p>
        </p:txBody>
      </p:sp>
    </p:spTree>
    <p:extLst>
      <p:ext uri="{BB962C8B-B14F-4D97-AF65-F5344CB8AC3E}">
        <p14:creationId xmlns:p14="http://schemas.microsoft.com/office/powerpoint/2010/main" val="425208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dirty="0"/>
              <a:t> Tieleman</a:t>
            </a:r>
          </a:p>
          <a:p>
            <a:endParaRPr lang="nl-NL" dirty="0"/>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6" y="2180861"/>
            <a:ext cx="4854008" cy="3744384"/>
          </a:xfrm>
        </p:spPr>
        <p:txBody>
          <a:bodyPr/>
          <a:lstStyle/>
          <a:p>
            <a:pPr marL="0" indent="0">
              <a:buNone/>
            </a:pPr>
            <a:r>
              <a:rPr lang="nl-NL" dirty="0"/>
              <a:t>Uitgegeven: 30 nov. 2005 </a:t>
            </a:r>
          </a:p>
          <a:p>
            <a:pPr marL="0" indent="0">
              <a:buNone/>
            </a:pPr>
            <a:endParaRPr lang="nl-NL" dirty="0"/>
          </a:p>
          <a:p>
            <a:pPr marL="0" indent="0">
              <a:buNone/>
            </a:pPr>
            <a:r>
              <a:rPr lang="nl-NL" dirty="0"/>
              <a:t>OUDE PEKELA - In het overdekte winkelcentrum van Oude Pekela komt alsnog een hangplek voor ouderen. Dat heeft het Nationaal Fonds Ouderenhulp woensdag bekendgemaakt. De gemeente Pekela stelde in april dit jaar een samenscholingsverbod voor hangouderen in, omdat de bejaarden voor veel overlast in het winkelgebied zorgden. </a:t>
            </a:r>
          </a:p>
          <a:p>
            <a:endParaRPr lang="nl-NL" dirty="0"/>
          </a:p>
        </p:txBody>
      </p:sp>
      <p:sp>
        <p:nvSpPr>
          <p:cNvPr id="4" name="Tijdelijke aanduiding voor tekst 3"/>
          <p:cNvSpPr>
            <a:spLocks noGrp="1"/>
          </p:cNvSpPr>
          <p:nvPr>
            <p:ph type="body" sz="quarter" idx="15"/>
          </p:nvPr>
        </p:nvSpPr>
        <p:spPr/>
        <p:txBody>
          <a:bodyPr/>
          <a:lstStyle/>
          <a:p>
            <a:r>
              <a:rPr lang="nl-NL" dirty="0"/>
              <a:t>Ouderen krijgen alsnog hangplek </a:t>
            </a:r>
          </a:p>
        </p:txBody>
      </p:sp>
      <p:pic>
        <p:nvPicPr>
          <p:cNvPr id="5" name="Picture 27" descr="hangouderen%20(5)">
            <a:extLst>
              <a:ext uri="{FF2B5EF4-FFF2-40B4-BE49-F238E27FC236}">
                <a16:creationId xmlns:a16="http://schemas.microsoft.com/office/drawing/2014/main" id="{98A8E179-628F-4416-BEEC-33CB9C73D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133" y="2729871"/>
            <a:ext cx="3635375"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4" name="Tijdelijke aanduiding voor tekst 3"/>
          <p:cNvSpPr>
            <a:spLocks noGrp="1"/>
          </p:cNvSpPr>
          <p:nvPr>
            <p:ph type="body" sz="quarter" idx="15"/>
          </p:nvPr>
        </p:nvSpPr>
        <p:spPr>
          <a:xfrm>
            <a:off x="1068917" y="1111767"/>
            <a:ext cx="10369549" cy="768349"/>
          </a:xfrm>
        </p:spPr>
        <p:txBody>
          <a:bodyPr/>
          <a:lstStyle/>
          <a:p>
            <a:r>
              <a:rPr lang="nl-NL" altLang="en-US" sz="5400" dirty="0"/>
              <a:t>Van de rijpere volwassene</a:t>
            </a:r>
            <a:endParaRPr lang="nl-NL" dirty="0"/>
          </a:p>
        </p:txBody>
      </p:sp>
      <p:sp>
        <p:nvSpPr>
          <p:cNvPr id="5" name="Tijdelijke aanduiding voor tekst 3">
            <a:extLst>
              <a:ext uri="{FF2B5EF4-FFF2-40B4-BE49-F238E27FC236}">
                <a16:creationId xmlns:a16="http://schemas.microsoft.com/office/drawing/2014/main" id="{A97C267A-FF95-49EF-BAFD-EB81E19B218C}"/>
              </a:ext>
            </a:extLst>
          </p:cNvPr>
          <p:cNvSpPr txBox="1">
            <a:spLocks/>
          </p:cNvSpPr>
          <p:nvPr/>
        </p:nvSpPr>
        <p:spPr>
          <a:xfrm>
            <a:off x="4150784" y="3558118"/>
            <a:ext cx="10369549" cy="768349"/>
          </a:xfrm>
          <a:prstGeom prst="rect">
            <a:avLst/>
          </a:prstGeom>
        </p:spPr>
        <p:txBody>
          <a:bodyPr vert="horz" lIns="0" tIns="0" rIns="0" bIns="0" rtlCol="0">
            <a:noAutofit/>
          </a:bodyPr>
          <a:lstStyle>
            <a:lvl1pPr marL="0" marR="0" indent="0"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sz="5333" kern="1200">
                <a:solidFill>
                  <a:srgbClr val="005DAA"/>
                </a:solidFill>
                <a:latin typeface="Calibri Light" panose="020F0302020204030204" pitchFamily="34" charset="0"/>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altLang="en-US" sz="5400" dirty="0"/>
              <a:t>naar de oudere volwassene</a:t>
            </a:r>
            <a:endParaRPr lang="nl-NL" dirty="0"/>
          </a:p>
        </p:txBody>
      </p:sp>
      <p:pic>
        <p:nvPicPr>
          <p:cNvPr id="6" name="Picture 3" descr="Download now">
            <a:hlinkClick r:id="rId2"/>
            <a:extLst>
              <a:ext uri="{FF2B5EF4-FFF2-40B4-BE49-F238E27FC236}">
                <a16:creationId xmlns:a16="http://schemas.microsoft.com/office/drawing/2014/main" id="{85D2C4FF-23C6-4F23-A9C2-5B3926988C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917" y="1951678"/>
            <a:ext cx="1548309" cy="186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ownload now">
            <a:hlinkClick r:id="rId4"/>
            <a:extLst>
              <a:ext uri="{FF2B5EF4-FFF2-40B4-BE49-F238E27FC236}">
                <a16:creationId xmlns:a16="http://schemas.microsoft.com/office/drawing/2014/main" id="{EB94F4F1-B62E-4974-B51B-5BCE17AB25C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8067" y="1938062"/>
            <a:ext cx="1680653" cy="180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ownload now">
            <a:hlinkClick r:id="rId6"/>
            <a:extLst>
              <a:ext uri="{FF2B5EF4-FFF2-40B4-BE49-F238E27FC236}">
                <a16:creationId xmlns:a16="http://schemas.microsoft.com/office/drawing/2014/main" id="{BD76A80A-8603-4CBD-A026-E61F77CA60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0093" y="1938061"/>
            <a:ext cx="1806574" cy="180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ownload now">
            <a:hlinkClick r:id="rId8"/>
            <a:extLst>
              <a:ext uri="{FF2B5EF4-FFF2-40B4-BE49-F238E27FC236}">
                <a16:creationId xmlns:a16="http://schemas.microsoft.com/office/drawing/2014/main" id="{F840280D-62DD-4DBC-BFBE-7EC67308F8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8778" y="4477137"/>
            <a:ext cx="1793175" cy="177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Download now">
            <a:hlinkClick r:id="rId10"/>
            <a:extLst>
              <a:ext uri="{FF2B5EF4-FFF2-40B4-BE49-F238E27FC236}">
                <a16:creationId xmlns:a16="http://schemas.microsoft.com/office/drawing/2014/main" id="{622031B3-1AE3-4A4D-A5F1-ECD9468BD61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72941" y="4467971"/>
            <a:ext cx="1783013" cy="175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je%20bent%20pas%20oud">
            <a:extLst>
              <a:ext uri="{FF2B5EF4-FFF2-40B4-BE49-F238E27FC236}">
                <a16:creationId xmlns:a16="http://schemas.microsoft.com/office/drawing/2014/main" id="{BEB97FA8-3369-4B2D-BF0B-DD893A38B8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4401" y="4475303"/>
            <a:ext cx="1894803" cy="17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29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p:txBody>
          <a:bodyPr/>
          <a:lstStyle/>
          <a:p>
            <a:endParaRPr lang="nl-NL" dirty="0"/>
          </a:p>
        </p:txBody>
      </p:sp>
      <p:sp>
        <p:nvSpPr>
          <p:cNvPr id="4" name="Tijdelijke aanduiding voor tekst 3"/>
          <p:cNvSpPr>
            <a:spLocks noGrp="1"/>
          </p:cNvSpPr>
          <p:nvPr>
            <p:ph type="body" sz="quarter" idx="15"/>
          </p:nvPr>
        </p:nvSpPr>
        <p:spPr/>
        <p:txBody>
          <a:bodyPr/>
          <a:lstStyle/>
          <a:p>
            <a:r>
              <a:rPr lang="nl-NL" dirty="0" err="1"/>
              <a:t>Primary</a:t>
            </a:r>
            <a:r>
              <a:rPr lang="nl-NL" dirty="0"/>
              <a:t> </a:t>
            </a:r>
            <a:r>
              <a:rPr lang="nl-NL" dirty="0" err="1"/>
              <a:t>aging</a:t>
            </a:r>
            <a:r>
              <a:rPr lang="nl-NL" dirty="0"/>
              <a:t>…&amp; </a:t>
            </a:r>
            <a:r>
              <a:rPr lang="nl-NL" dirty="0" err="1"/>
              <a:t>secundary</a:t>
            </a:r>
            <a:r>
              <a:rPr lang="nl-NL" dirty="0"/>
              <a:t> </a:t>
            </a:r>
            <a:r>
              <a:rPr lang="nl-NL" dirty="0" err="1"/>
              <a:t>aging</a:t>
            </a:r>
            <a:r>
              <a:rPr lang="nl-NL" dirty="0"/>
              <a:t>…</a:t>
            </a:r>
          </a:p>
        </p:txBody>
      </p:sp>
      <p:pic>
        <p:nvPicPr>
          <p:cNvPr id="5" name="Picture 3" descr="Download now">
            <a:hlinkClick r:id="rId2"/>
            <a:extLst>
              <a:ext uri="{FF2B5EF4-FFF2-40B4-BE49-F238E27FC236}">
                <a16:creationId xmlns:a16="http://schemas.microsoft.com/office/drawing/2014/main" id="{23EB1488-D2C2-425E-88E4-D7F45855E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1472" y="2180861"/>
            <a:ext cx="2401216"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bril">
            <a:extLst>
              <a:ext uri="{FF2B5EF4-FFF2-40B4-BE49-F238E27FC236}">
                <a16:creationId xmlns:a16="http://schemas.microsoft.com/office/drawing/2014/main" id="{BBD622E7-DC5C-46C4-817D-711B36E31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04214">
            <a:off x="4842370" y="4048018"/>
            <a:ext cx="32416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4">
            <a:extLst>
              <a:ext uri="{FF2B5EF4-FFF2-40B4-BE49-F238E27FC236}">
                <a16:creationId xmlns:a16="http://schemas.microsoft.com/office/drawing/2014/main" id="{3F5A3EF3-6E2D-40C5-9042-0A22666D9FCA}"/>
              </a:ext>
            </a:extLst>
          </p:cNvPr>
          <p:cNvSpPr txBox="1">
            <a:spLocks noChangeArrowheads="1"/>
          </p:cNvSpPr>
          <p:nvPr/>
        </p:nvSpPr>
        <p:spPr bwMode="auto">
          <a:xfrm rot="20602857" flipH="1">
            <a:off x="4788735" y="3324783"/>
            <a:ext cx="3540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en-US" altLang="en-US" sz="2800" b="0" i="1" dirty="0" err="1">
                <a:latin typeface="Times New Roman" panose="02020603050405020304" pitchFamily="18" charset="0"/>
              </a:rPr>
              <a:t>Hulpmiddelen</a:t>
            </a:r>
            <a:endParaRPr lang="nl-NL" altLang="en-US" sz="2800" b="0" i="1" dirty="0">
              <a:latin typeface="Times New Roman" panose="02020603050405020304" pitchFamily="18" charset="0"/>
            </a:endParaRPr>
          </a:p>
        </p:txBody>
      </p:sp>
      <p:pic>
        <p:nvPicPr>
          <p:cNvPr id="10" name="Afbeelding 9">
            <a:extLst>
              <a:ext uri="{FF2B5EF4-FFF2-40B4-BE49-F238E27FC236}">
                <a16:creationId xmlns:a16="http://schemas.microsoft.com/office/drawing/2014/main" id="{260A2EB6-AF44-4187-93A7-2AE763AC80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173" y="2180861"/>
            <a:ext cx="3029950" cy="1989667"/>
          </a:xfrm>
          <a:prstGeom prst="rect">
            <a:avLst/>
          </a:prstGeom>
        </p:spPr>
      </p:pic>
    </p:spTree>
    <p:extLst>
      <p:ext uri="{BB962C8B-B14F-4D97-AF65-F5344CB8AC3E}">
        <p14:creationId xmlns:p14="http://schemas.microsoft.com/office/powerpoint/2010/main" val="193228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5" y="2180861"/>
            <a:ext cx="6716675" cy="3999806"/>
          </a:xfrm>
        </p:spPr>
        <p:txBody>
          <a:bodyPr/>
          <a:lstStyle/>
          <a:p>
            <a:r>
              <a:rPr lang="nl-NL" dirty="0"/>
              <a:t>De huid rimpelt en wordt dunner. Beschadigingen herstellen moeilijker. Tast wordt minder, de pijndrempel hoger.</a:t>
            </a:r>
          </a:p>
          <a:p>
            <a:r>
              <a:rPr lang="nl-NL" dirty="0"/>
              <a:t>Botten worden dunner en brozer. De ruggenwervel verdicht waardoor de lichaamslengte afneemt.</a:t>
            </a:r>
          </a:p>
          <a:p>
            <a:r>
              <a:rPr lang="nl-NL" dirty="0"/>
              <a:t>Meestal verdwijnen de tanden. Dat kan verholpen worden met o.a. implantaten, kronen, een kunstgebit.</a:t>
            </a:r>
          </a:p>
          <a:p>
            <a:r>
              <a:rPr lang="nl-NL" dirty="0"/>
              <a:t>75% van de oudere volwassenen heeft een visueel hulpmiddel nodig (lens, bril). 60% ontwikkelt staar (cataract), een vervorming van de ooglens.</a:t>
            </a:r>
          </a:p>
          <a:p>
            <a:r>
              <a:rPr lang="nl-NL" dirty="0"/>
              <a:t>Bij 17% ontstaat hardhorendheid. Ook tinnitus  neemt toe.</a:t>
            </a:r>
          </a:p>
          <a:p>
            <a:r>
              <a:rPr lang="nl-NL" dirty="0"/>
              <a:t>Cholesterol in het bloed neemt toe, hart- en longfunctie nemen af.</a:t>
            </a:r>
          </a:p>
          <a:p>
            <a:endParaRPr lang="nl-NL" dirty="0"/>
          </a:p>
        </p:txBody>
      </p:sp>
      <p:sp>
        <p:nvSpPr>
          <p:cNvPr id="4" name="Tijdelijke aanduiding voor tekst 3"/>
          <p:cNvSpPr>
            <a:spLocks noGrp="1"/>
          </p:cNvSpPr>
          <p:nvPr>
            <p:ph type="body" sz="quarter" idx="15"/>
          </p:nvPr>
        </p:nvSpPr>
        <p:spPr/>
        <p:txBody>
          <a:bodyPr/>
          <a:lstStyle/>
          <a:p>
            <a:r>
              <a:rPr lang="nl-NL" altLang="en-US" dirty="0"/>
              <a:t>Fysieke veroudering</a:t>
            </a:r>
            <a:endParaRPr lang="nl-NL" dirty="0"/>
          </a:p>
        </p:txBody>
      </p:sp>
      <p:pic>
        <p:nvPicPr>
          <p:cNvPr id="5" name="Picture 4" descr="Download now">
            <a:hlinkClick r:id="rId2"/>
            <a:extLst>
              <a:ext uri="{FF2B5EF4-FFF2-40B4-BE49-F238E27FC236}">
                <a16:creationId xmlns:a16="http://schemas.microsoft.com/office/drawing/2014/main" id="{32D67CA3-7C34-49DF-8C64-B8C969888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792" y="2180861"/>
            <a:ext cx="322421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884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4013200" y="2285471"/>
            <a:ext cx="3843867" cy="3744384"/>
          </a:xfrm>
        </p:spPr>
        <p:txBody>
          <a:bodyPr/>
          <a:lstStyle/>
          <a:p>
            <a:r>
              <a:rPr lang="nl-NL" dirty="0"/>
              <a:t>Met hoeveel procent neemt het hersenvolume gemiddeld af bij een normaal verouderingsproces??</a:t>
            </a:r>
          </a:p>
          <a:p>
            <a:r>
              <a:rPr lang="nl-NL" dirty="0"/>
              <a:t>Wat is ‘hersenatrofie’?</a:t>
            </a:r>
          </a:p>
          <a:p>
            <a:r>
              <a:rPr lang="nl-NL" dirty="0"/>
              <a:t>Hoe zit het met de regeneratieve capaciteit van de hersenen???</a:t>
            </a:r>
          </a:p>
          <a:p>
            <a:endParaRPr lang="nl-NL" dirty="0"/>
          </a:p>
        </p:txBody>
      </p:sp>
      <p:sp>
        <p:nvSpPr>
          <p:cNvPr id="4" name="Tijdelijke aanduiding voor tekst 3"/>
          <p:cNvSpPr>
            <a:spLocks noGrp="1"/>
          </p:cNvSpPr>
          <p:nvPr>
            <p:ph type="body" sz="quarter" idx="15"/>
          </p:nvPr>
        </p:nvSpPr>
        <p:spPr/>
        <p:txBody>
          <a:bodyPr/>
          <a:lstStyle/>
          <a:p>
            <a:r>
              <a:rPr lang="en-US" altLang="en-US" dirty="0" err="1"/>
              <a:t>Vragen</a:t>
            </a:r>
            <a:r>
              <a:rPr lang="en-US" altLang="en-US" dirty="0"/>
              <a:t>, </a:t>
            </a:r>
            <a:r>
              <a:rPr lang="en-US" altLang="en-US" dirty="0" err="1"/>
              <a:t>vragen</a:t>
            </a:r>
            <a:r>
              <a:rPr lang="en-US" altLang="en-US" dirty="0"/>
              <a:t>, </a:t>
            </a:r>
            <a:r>
              <a:rPr lang="en-US" altLang="en-US" dirty="0" err="1"/>
              <a:t>vragen</a:t>
            </a:r>
            <a:r>
              <a:rPr lang="en-US" altLang="en-US" dirty="0"/>
              <a:t>…</a:t>
            </a:r>
            <a:endParaRPr lang="nl-NL" dirty="0"/>
          </a:p>
        </p:txBody>
      </p:sp>
      <p:pic>
        <p:nvPicPr>
          <p:cNvPr id="5" name="Picture 7" descr="Download now">
            <a:hlinkClick r:id="rId2"/>
            <a:extLst>
              <a:ext uri="{FF2B5EF4-FFF2-40B4-BE49-F238E27FC236}">
                <a16:creationId xmlns:a16="http://schemas.microsoft.com/office/drawing/2014/main" id="{8B23DEB2-354F-46C5-B229-1ACDE7887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967" y="2285471"/>
            <a:ext cx="22844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Download now">
            <a:hlinkClick r:id="rId4"/>
            <a:extLst>
              <a:ext uri="{FF2B5EF4-FFF2-40B4-BE49-F238E27FC236}">
                <a16:creationId xmlns:a16="http://schemas.microsoft.com/office/drawing/2014/main" id="{05DF72EE-556B-4CF0-A54C-BB9251B65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72" y="2285471"/>
            <a:ext cx="27987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09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6" y="2180861"/>
            <a:ext cx="7038408" cy="3744384"/>
          </a:xfrm>
        </p:spPr>
        <p:txBody>
          <a:bodyPr/>
          <a:lstStyle/>
          <a:p>
            <a:r>
              <a:rPr lang="nl-NL" dirty="0"/>
              <a:t>Het hersenvolume neemt bij vorderende leeftijd zo’n 15% af, .o.a. door vele kleine bloedingen en plaatselijk zuurstofgebrek (ischemie) waardoor er weefsel afsterft. Doordat er een grote overcapaciteit is, hoeft dat niet tot gevolgen te leiden. De hersenen blijven plastisch (ook op hoge) leeftijd.</a:t>
            </a:r>
          </a:p>
          <a:p>
            <a:r>
              <a:rPr lang="nl-NL" dirty="0"/>
              <a:t>Dat wordt anders als er sprake is van grotere bloedingen (bovenste foto).</a:t>
            </a:r>
          </a:p>
          <a:p>
            <a:r>
              <a:rPr lang="nl-NL" dirty="0"/>
              <a:t>Het hersenvolume neemt sterker af wanneer er bijv. sprake is van de ziekte van Alzheimer. Dat is een progressieve atrofie (afsterven van weefsel) van de hersenen (foto onder). De cognitieve gevolgen noemen we dementie: o.a. het achteruitgaan van intellectuele vermogens, persoonlijkheidsverandering, verlies van sociaal decorum (= gepaste vormen).</a:t>
            </a:r>
          </a:p>
          <a:p>
            <a:endParaRPr lang="nl-NL" dirty="0"/>
          </a:p>
        </p:txBody>
      </p:sp>
      <p:sp>
        <p:nvSpPr>
          <p:cNvPr id="4" name="Tijdelijke aanduiding voor tekst 3"/>
          <p:cNvSpPr>
            <a:spLocks noGrp="1"/>
          </p:cNvSpPr>
          <p:nvPr>
            <p:ph type="body" sz="quarter" idx="15"/>
          </p:nvPr>
        </p:nvSpPr>
        <p:spPr/>
        <p:txBody>
          <a:bodyPr/>
          <a:lstStyle/>
          <a:p>
            <a:r>
              <a:rPr lang="nl-NL" dirty="0"/>
              <a:t>Neurologische achteruitgang</a:t>
            </a:r>
          </a:p>
        </p:txBody>
      </p:sp>
      <p:pic>
        <p:nvPicPr>
          <p:cNvPr id="5" name="Picture 4" descr="Download now">
            <a:hlinkClick r:id="rId2"/>
            <a:extLst>
              <a:ext uri="{FF2B5EF4-FFF2-40B4-BE49-F238E27FC236}">
                <a16:creationId xmlns:a16="http://schemas.microsoft.com/office/drawing/2014/main" id="{92CD3623-A1E7-4226-845B-899599BBF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803805"/>
            <a:ext cx="25749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ownload now">
            <a:hlinkClick r:id="rId4"/>
            <a:extLst>
              <a:ext uri="{FF2B5EF4-FFF2-40B4-BE49-F238E27FC236}">
                <a16:creationId xmlns:a16="http://schemas.microsoft.com/office/drawing/2014/main" id="{34781477-E5ED-46B3-851F-177DF61B1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088" y="3899430"/>
            <a:ext cx="2557462"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25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a:xfrm>
            <a:off x="1106526" y="2180861"/>
            <a:ext cx="5429742" cy="3744384"/>
          </a:xfrm>
        </p:spPr>
        <p:txBody>
          <a:bodyPr/>
          <a:lstStyle/>
          <a:p>
            <a:r>
              <a:rPr lang="nl-NL" b="1" dirty="0"/>
              <a:t>Pensionering: </a:t>
            </a:r>
            <a:r>
              <a:rPr lang="nl-NL" dirty="0"/>
              <a:t>het einde van het werkzame leven kan zowel positief als negatief worden ervaren.</a:t>
            </a:r>
          </a:p>
          <a:p>
            <a:r>
              <a:rPr lang="nl-NL" b="1" dirty="0"/>
              <a:t>Relaties</a:t>
            </a:r>
            <a:r>
              <a:rPr lang="nl-NL" dirty="0"/>
              <a:t> zijn in deze fase zeer hecht. Problemen kunnen er ontstaan wanneer partners van elkaar afhankelijk worden, bijv. door ziekte.</a:t>
            </a:r>
          </a:p>
          <a:p>
            <a:r>
              <a:rPr lang="nl-NL" b="1" dirty="0"/>
              <a:t>Grootouderschap:</a:t>
            </a:r>
            <a:r>
              <a:rPr lang="nl-NL" dirty="0"/>
              <a:t> kan voor zowel kleinkinderen als grootouders zeer vervullend en plezierig zijn. Grootouders hebben via hun kleinkinderen meer contact met de samenleving, en hebben vaak een aandeel in de opvoeding. Soms moeten grootouders de rol van ouder zelfs geheel op zich nemen.</a:t>
            </a:r>
          </a:p>
          <a:p>
            <a:endParaRPr lang="nl-NL" dirty="0"/>
          </a:p>
        </p:txBody>
      </p:sp>
      <p:sp>
        <p:nvSpPr>
          <p:cNvPr id="4" name="Tijdelijke aanduiding voor tekst 3"/>
          <p:cNvSpPr>
            <a:spLocks noGrp="1"/>
          </p:cNvSpPr>
          <p:nvPr>
            <p:ph type="body" sz="quarter" idx="15"/>
          </p:nvPr>
        </p:nvSpPr>
        <p:spPr/>
        <p:txBody>
          <a:bodyPr/>
          <a:lstStyle/>
          <a:p>
            <a:r>
              <a:rPr lang="nl-NL" dirty="0"/>
              <a:t>Gebeurtenissen in deze levensfase</a:t>
            </a:r>
          </a:p>
        </p:txBody>
      </p:sp>
      <p:sp>
        <p:nvSpPr>
          <p:cNvPr id="7" name="Rectangle 5">
            <a:extLst>
              <a:ext uri="{FF2B5EF4-FFF2-40B4-BE49-F238E27FC236}">
                <a16:creationId xmlns:a16="http://schemas.microsoft.com/office/drawing/2014/main" id="{0B72F939-28D2-444A-AB8B-7978150C1AD7}"/>
              </a:ext>
            </a:extLst>
          </p:cNvPr>
          <p:cNvSpPr>
            <a:spLocks noChangeArrowheads="1"/>
          </p:cNvSpPr>
          <p:nvPr/>
        </p:nvSpPr>
        <p:spPr bwMode="auto">
          <a:xfrm>
            <a:off x="4822295" y="5593219"/>
            <a:ext cx="6840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ts val="800"/>
              </a:spcBef>
              <a:buFont typeface="Arial" panose="020B0604020202020204" pitchFamily="34" charset="0"/>
              <a:defRPr sz="1600" b="1">
                <a:solidFill>
                  <a:schemeClr val="tx1"/>
                </a:solidFill>
                <a:latin typeface="Franklin Gothic Book" panose="020B0503020102020204" pitchFamily="34" charset="0"/>
              </a:defRPr>
            </a:lvl1pPr>
            <a:lvl2pPr>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lvl="1">
              <a:spcBef>
                <a:spcPct val="20000"/>
              </a:spcBef>
              <a:buFont typeface="Wingdings" panose="05000000000000000000" pitchFamily="2" charset="2"/>
              <a:buNone/>
            </a:pPr>
            <a:r>
              <a:rPr lang="en-US" altLang="en-US" sz="2800" b="1" dirty="0" err="1">
                <a:solidFill>
                  <a:srgbClr val="005DAA"/>
                </a:solidFill>
                <a:latin typeface="Calibri Light" panose="020F0302020204030204" pitchFamily="34" charset="0"/>
              </a:rPr>
              <a:t>Intergenerationele</a:t>
            </a:r>
            <a:r>
              <a:rPr lang="en-US" altLang="en-US" sz="2800" b="1" dirty="0">
                <a:solidFill>
                  <a:srgbClr val="005DAA"/>
                </a:solidFill>
                <a:latin typeface="Calibri Light" panose="020F0302020204030204" pitchFamily="34" charset="0"/>
              </a:rPr>
              <a:t> </a:t>
            </a:r>
            <a:r>
              <a:rPr lang="en-US" altLang="en-US" sz="2800" b="1" dirty="0" err="1">
                <a:solidFill>
                  <a:srgbClr val="005DAA"/>
                </a:solidFill>
                <a:latin typeface="Calibri Light" panose="020F0302020204030204" pitchFamily="34" charset="0"/>
              </a:rPr>
              <a:t>transmissie</a:t>
            </a:r>
            <a:r>
              <a:rPr lang="en-US" altLang="en-US" sz="2800" b="1" dirty="0">
                <a:solidFill>
                  <a:srgbClr val="005DAA"/>
                </a:solidFill>
                <a:latin typeface="Calibri Light" panose="020F0302020204030204" pitchFamily="34" charset="0"/>
              </a:rPr>
              <a:t>???</a:t>
            </a:r>
            <a:endParaRPr lang="nl-NL" altLang="en-US" sz="2800" b="1" dirty="0">
              <a:solidFill>
                <a:srgbClr val="005DAA"/>
              </a:solidFill>
              <a:latin typeface="Calibri Light" panose="020F0302020204030204" pitchFamily="34" charset="0"/>
            </a:endParaRPr>
          </a:p>
        </p:txBody>
      </p:sp>
      <p:sp>
        <p:nvSpPr>
          <p:cNvPr id="9" name="Ovaal 8">
            <a:extLst>
              <a:ext uri="{FF2B5EF4-FFF2-40B4-BE49-F238E27FC236}">
                <a16:creationId xmlns:a16="http://schemas.microsoft.com/office/drawing/2014/main" id="{FEDF28E0-06EB-4DD2-A224-D9E1B428357B}"/>
              </a:ext>
            </a:extLst>
          </p:cNvPr>
          <p:cNvSpPr/>
          <p:nvPr/>
        </p:nvSpPr>
        <p:spPr>
          <a:xfrm>
            <a:off x="7166918" y="1989667"/>
            <a:ext cx="4305415" cy="3412358"/>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2240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r>
              <a:rPr lang="nl-NL" dirty="0"/>
              <a:t>Hoofdstuk 9 De oudere volwassene</a:t>
            </a:r>
          </a:p>
          <a:p>
            <a:r>
              <a:rPr lang="nl-NL" dirty="0"/>
              <a:t> </a:t>
            </a:r>
          </a:p>
        </p:txBody>
      </p:sp>
      <p:sp>
        <p:nvSpPr>
          <p:cNvPr id="3" name="Tijdelijke aanduiding voor tekst 2"/>
          <p:cNvSpPr>
            <a:spLocks noGrp="1"/>
          </p:cNvSpPr>
          <p:nvPr>
            <p:ph type="body" sz="quarter" idx="14"/>
          </p:nvPr>
        </p:nvSpPr>
        <p:spPr/>
        <p:txBody>
          <a:bodyPr/>
          <a:lstStyle/>
          <a:p>
            <a:pPr marL="0" indent="0">
              <a:buNone/>
            </a:pPr>
            <a:r>
              <a:rPr lang="nl-NL" sz="2800" dirty="0">
                <a:solidFill>
                  <a:srgbClr val="005DAA"/>
                </a:solidFill>
                <a:latin typeface="Calibri Light" panose="020F0302020204030204" pitchFamily="34" charset="0"/>
              </a:rPr>
              <a:t>Zowel positief als negatief</a:t>
            </a:r>
          </a:p>
          <a:p>
            <a:endParaRPr lang="nl-NL" dirty="0"/>
          </a:p>
          <a:p>
            <a:r>
              <a:rPr lang="nl-NL" dirty="0"/>
              <a:t>Redenen eerder stoppen met werken:</a:t>
            </a:r>
          </a:p>
          <a:p>
            <a:r>
              <a:rPr lang="nl-NL" dirty="0"/>
              <a:t>Geringe betrokkenheid</a:t>
            </a:r>
          </a:p>
          <a:p>
            <a:r>
              <a:rPr lang="nl-NL" dirty="0"/>
              <a:t>Afnemende satisfactie</a:t>
            </a:r>
          </a:p>
          <a:p>
            <a:r>
              <a:rPr lang="nl-NL" dirty="0"/>
              <a:t>Familieomstandigheden</a:t>
            </a:r>
          </a:p>
          <a:p>
            <a:r>
              <a:rPr lang="nl-NL" dirty="0"/>
              <a:t>Stoppen partner</a:t>
            </a:r>
          </a:p>
          <a:p>
            <a:r>
              <a:rPr lang="nl-NL" dirty="0"/>
              <a:t>Hobby’s buiten werk</a:t>
            </a:r>
          </a:p>
          <a:p>
            <a:endParaRPr lang="nl-NL" dirty="0"/>
          </a:p>
        </p:txBody>
      </p:sp>
      <p:sp>
        <p:nvSpPr>
          <p:cNvPr id="4" name="Tijdelijke aanduiding voor tekst 3"/>
          <p:cNvSpPr>
            <a:spLocks noGrp="1"/>
          </p:cNvSpPr>
          <p:nvPr>
            <p:ph type="body" sz="quarter" idx="15"/>
          </p:nvPr>
        </p:nvSpPr>
        <p:spPr/>
        <p:txBody>
          <a:bodyPr/>
          <a:lstStyle/>
          <a:p>
            <a:r>
              <a:rPr lang="nl-NL" dirty="0"/>
              <a:t>Pensionering</a:t>
            </a:r>
          </a:p>
        </p:txBody>
      </p:sp>
      <p:pic>
        <p:nvPicPr>
          <p:cNvPr id="5" name="Picture 4" descr="pensioen_bndestem">
            <a:extLst>
              <a:ext uri="{FF2B5EF4-FFF2-40B4-BE49-F238E27FC236}">
                <a16:creationId xmlns:a16="http://schemas.microsoft.com/office/drawing/2014/main" id="{0ED2049C-CF24-4A92-B7B9-9299DBA83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467" y="1605492"/>
            <a:ext cx="3886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607943"/>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docProps/app.xml><?xml version="1.0" encoding="utf-8"?>
<Properties xmlns="http://schemas.openxmlformats.org/officeDocument/2006/extended-properties" xmlns:vt="http://schemas.openxmlformats.org/officeDocument/2006/docPropsVTypes">
  <Template>sjabloon</Template>
  <TotalTime>42</TotalTime>
  <Words>649</Words>
  <Application>Microsoft Office PowerPoint</Application>
  <PresentationFormat>Breedbeeld</PresentationFormat>
  <Paragraphs>93</Paragraphs>
  <Slides>14</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Calibri Light</vt:lpstr>
      <vt:lpstr>Times New Roman</vt:lpstr>
      <vt:lpstr>Wingdings</vt:lpstr>
      <vt:lpstr>Wingdings 2</vt:lpstr>
      <vt:lpstr>sjabloon_v01</vt:lpstr>
      <vt:lpstr>Levensfasen De psychologische ontwikkeling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Olga koppenhagen</cp:lastModifiedBy>
  <cp:revision>13</cp:revision>
  <dcterms:created xsi:type="dcterms:W3CDTF">2016-02-12T10:20:24Z</dcterms:created>
  <dcterms:modified xsi:type="dcterms:W3CDTF">2019-03-29T16:43:44Z</dcterms:modified>
</cp:coreProperties>
</file>